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8" r:id="rId3"/>
    <p:sldId id="259" r:id="rId4"/>
    <p:sldId id="262" r:id="rId5"/>
    <p:sldId id="264" r:id="rId6"/>
    <p:sldId id="261" r:id="rId7"/>
    <p:sldId id="260" r:id="rId8"/>
    <p:sldId id="265" r:id="rId9"/>
    <p:sldId id="266" r:id="rId10"/>
    <p:sldId id="267" r:id="rId11"/>
    <p:sldId id="269" r:id="rId12"/>
    <p:sldId id="270" r:id="rId13"/>
    <p:sldId id="271" r:id="rId14"/>
    <p:sldId id="272" r:id="rId15"/>
    <p:sldId id="273" r:id="rId16"/>
    <p:sldId id="274" r:id="rId17"/>
    <p:sldId id="263" r:id="rId18"/>
    <p:sldId id="275" r:id="rId19"/>
    <p:sldId id="276" r:id="rId20"/>
    <p:sldId id="285" r:id="rId21"/>
    <p:sldId id="282" r:id="rId22"/>
    <p:sldId id="278" r:id="rId23"/>
    <p:sldId id="279" r:id="rId24"/>
    <p:sldId id="280" r:id="rId25"/>
    <p:sldId id="288" r:id="rId26"/>
    <p:sldId id="281" r:id="rId27"/>
    <p:sldId id="283" r:id="rId28"/>
    <p:sldId id="287" r:id="rId29"/>
    <p:sldId id="284" r:id="rId30"/>
    <p:sldId id="286" r:id="rId31"/>
    <p:sldId id="268"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A71A-7E77-474F-AC3C-6CA9D6446E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7A95CC-71C5-49E5-B44B-DD760FA00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58CB0F-A327-4BB1-BDD1-A6DA6FC5DC3A}"/>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a:extLst>
              <a:ext uri="{FF2B5EF4-FFF2-40B4-BE49-F238E27FC236}">
                <a16:creationId xmlns:a16="http://schemas.microsoft.com/office/drawing/2014/main" id="{2FB69DB2-3BF5-4250-8C46-3AB66231A4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4E8C6A-716F-44D7-921B-E11A5C6F6F3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871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F301-C7A7-4E68-85DB-BA0A63C3F0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F7B51A-F884-485B-9E20-7DA74626D3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38B36-E762-4630-B8B2-199A532179B6}"/>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a:extLst>
              <a:ext uri="{FF2B5EF4-FFF2-40B4-BE49-F238E27FC236}">
                <a16:creationId xmlns:a16="http://schemas.microsoft.com/office/drawing/2014/main" id="{B467A430-6312-4DBA-A875-2CB7F156D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630943-D454-4B04-B80B-09BAFD0644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626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81A32-19C1-4C3F-9F52-10FBCC6D4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B166CF-6A3C-45EA-B649-074D22B0D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41C39-1DC8-486D-84EB-13D9814B23C2}"/>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a:extLst>
              <a:ext uri="{FF2B5EF4-FFF2-40B4-BE49-F238E27FC236}">
                <a16:creationId xmlns:a16="http://schemas.microsoft.com/office/drawing/2014/main" id="{9EC5FF82-BE5C-4B91-BD94-BB595FA466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A93895-DE85-4B3B-8F75-3A321B2A77F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65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1359-B549-4FEA-82B1-000AAEACD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A77C8-E562-4B71-94F4-8E2C3DCD1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47F5B-3CAA-48B4-B6A1-6DBD520A37F1}"/>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a:extLst>
              <a:ext uri="{FF2B5EF4-FFF2-40B4-BE49-F238E27FC236}">
                <a16:creationId xmlns:a16="http://schemas.microsoft.com/office/drawing/2014/main" id="{F7CEAFBE-8DCF-4465-94C1-B73BE4F070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AB00AA-2B32-42EF-80DD-08D75B4E1CE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363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23C1-C4E8-453A-B846-74185BFBE1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EB5794-D3A6-4B5B-81C4-FF503F9BB3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51365-029E-4FFD-8C00-8A5313CB6F43}"/>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a:extLst>
              <a:ext uri="{FF2B5EF4-FFF2-40B4-BE49-F238E27FC236}">
                <a16:creationId xmlns:a16="http://schemas.microsoft.com/office/drawing/2014/main" id="{4F033B28-8CCC-4BB8-94FA-FA7A7C872C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D2F60A-0B47-4D5D-98BB-24CB379EAD2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679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9F6D-15DD-416E-9B3A-B5C8F600CF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2D91B-5C3C-413C-B930-8778FCDFB5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8C94D3-F587-4ADA-8E2D-CAA8ADD114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23404-4B00-4C6D-BB38-9D1ABB9A133C}"/>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a:extLst>
              <a:ext uri="{FF2B5EF4-FFF2-40B4-BE49-F238E27FC236}">
                <a16:creationId xmlns:a16="http://schemas.microsoft.com/office/drawing/2014/main" id="{BA42798C-7721-4A91-A9D2-CDF4CC5FD2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9FFE82-9A35-4B82-960B-E8AC98A3BED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166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5429-0B5F-422C-873F-D015043EB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F78DCF-924B-482B-8B1A-5D8A057E9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F92BB-0DAD-4B53-89A1-733B4277A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954BA-CAD8-4B2F-97F8-ED2D86DBE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2BAFA-DE91-488E-9981-BA7E56E644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2921F-A6EA-4794-9BD2-99F3DFB3B9A8}"/>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8" name="Footer Placeholder 7">
            <a:extLst>
              <a:ext uri="{FF2B5EF4-FFF2-40B4-BE49-F238E27FC236}">
                <a16:creationId xmlns:a16="http://schemas.microsoft.com/office/drawing/2014/main" id="{7B71BB1B-AAF6-42BB-9856-8DB288C3DC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F933EA3-1D5C-44BA-889F-0DD3BA8F92B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547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F548-DD69-4092-B7E4-66368E262C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1C3C8-B98B-4783-9DAA-D9796369C0CD}"/>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4" name="Footer Placeholder 3">
            <a:extLst>
              <a:ext uri="{FF2B5EF4-FFF2-40B4-BE49-F238E27FC236}">
                <a16:creationId xmlns:a16="http://schemas.microsoft.com/office/drawing/2014/main" id="{3B709C5D-5440-4F62-9867-688990E7DB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3777E4-2C7D-4D83-8FC8-B0D4BF06C30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956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27A4A-8C3C-47C3-91FE-F27690EC43CA}"/>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3" name="Footer Placeholder 2">
            <a:extLst>
              <a:ext uri="{FF2B5EF4-FFF2-40B4-BE49-F238E27FC236}">
                <a16:creationId xmlns:a16="http://schemas.microsoft.com/office/drawing/2014/main" id="{06E78278-6120-4362-A849-BE4C0B6F5D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E11EFD8-12C0-4432-B05B-8770775FD5B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940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FE59-EF7F-4943-A3F0-3DC308F24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8CEBAA-3AC9-4A2B-AD30-AF575FC6E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75D891-CBE8-4061-8D4E-719C33108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DB8DA-228E-4B51-95D4-E9EAFDD3EDB0}"/>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a:extLst>
              <a:ext uri="{FF2B5EF4-FFF2-40B4-BE49-F238E27FC236}">
                <a16:creationId xmlns:a16="http://schemas.microsoft.com/office/drawing/2014/main" id="{FB5CBE35-31E2-49E1-9303-96F47358C7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69042E-EB41-4938-B478-526A3CA8BE5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633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F3DC-5891-459C-BB1C-8186B1288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00E1D-613D-44D7-A2BA-D72ED1989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A69977-C5EE-4877-8FD5-7161F03D4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6F88A-42EE-4620-9B7A-29987FD93716}"/>
              </a:ext>
            </a:extLst>
          </p:cNvPr>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a:extLst>
              <a:ext uri="{FF2B5EF4-FFF2-40B4-BE49-F238E27FC236}">
                <a16:creationId xmlns:a16="http://schemas.microsoft.com/office/drawing/2014/main" id="{DDD22C0B-C17C-43BC-8A4A-E1C5E1AA9B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ADAA87-088F-4627-956D-889731601DF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486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AC738-8BA7-4B16-9094-C7F9DB24ED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507D30-B1C9-42B3-8953-075731461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92F7A-543A-4E13-A140-1756297AE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13-May-20</a:t>
            </a:fld>
            <a:endParaRPr lang="en-US" dirty="0"/>
          </a:p>
        </p:txBody>
      </p:sp>
      <p:sp>
        <p:nvSpPr>
          <p:cNvPr id="5" name="Footer Placeholder 4">
            <a:extLst>
              <a:ext uri="{FF2B5EF4-FFF2-40B4-BE49-F238E27FC236}">
                <a16:creationId xmlns:a16="http://schemas.microsoft.com/office/drawing/2014/main" id="{BEA89999-4D61-4817-A82C-9F3B89388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AD265F-3FC5-41D5-AA96-7511E8D70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05996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JZbpV_3osQg" TargetMode="External"/><Relationship Id="rId2" Type="http://schemas.openxmlformats.org/officeDocument/2006/relationships/hyperlink" Target="https://youtu.be/MQct5EFQ9x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Uhd-uwFono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I356lV1v8Bc" TargetMode="External"/><Relationship Id="rId2" Type="http://schemas.openxmlformats.org/officeDocument/2006/relationships/hyperlink" Target="https://youtu.be/47QgqdeSi0U" TargetMode="External"/><Relationship Id="rId1" Type="http://schemas.openxmlformats.org/officeDocument/2006/relationships/slideLayout" Target="../slideLayouts/slideLayout2.xml"/><Relationship Id="rId6" Type="http://schemas.openxmlformats.org/officeDocument/2006/relationships/hyperlink" Target="https://youtu.be/be9rz_HOnXI" TargetMode="External"/><Relationship Id="rId5" Type="http://schemas.openxmlformats.org/officeDocument/2006/relationships/hyperlink" Target="https://youtu.be/6z_Kjsn8VLI" TargetMode="External"/><Relationship Id="rId4" Type="http://schemas.openxmlformats.org/officeDocument/2006/relationships/hyperlink" Target="https://youtu.be/RbBQN0Wt_w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ED2D-5578-4853-8D08-C4FBBC16331A}"/>
              </a:ext>
            </a:extLst>
          </p:cNvPr>
          <p:cNvSpPr>
            <a:spLocks noGrp="1"/>
          </p:cNvSpPr>
          <p:nvPr>
            <p:ph type="ctrTitle"/>
          </p:nvPr>
        </p:nvSpPr>
        <p:spPr>
          <a:xfrm>
            <a:off x="1751012" y="198781"/>
            <a:ext cx="8676222" cy="2272749"/>
          </a:xfrm>
        </p:spPr>
        <p:txBody>
          <a:bodyPr>
            <a:normAutofit/>
          </a:bodyPr>
          <a:lstStyle/>
          <a:p>
            <a:r>
              <a:rPr lang="en-US" sz="5400" dirty="0">
                <a:latin typeface="Times New Roman" panose="02020603050405020304" pitchFamily="18" charset="0"/>
                <a:cs typeface="Times New Roman" panose="02020603050405020304" pitchFamily="18" charset="0"/>
              </a:rPr>
              <a:t>Renaissance</a:t>
            </a:r>
          </a:p>
        </p:txBody>
      </p:sp>
      <p:sp>
        <p:nvSpPr>
          <p:cNvPr id="3" name="Subtitle 2">
            <a:extLst>
              <a:ext uri="{FF2B5EF4-FFF2-40B4-BE49-F238E27FC236}">
                <a16:creationId xmlns:a16="http://schemas.microsoft.com/office/drawing/2014/main" id="{89DD7B01-8511-4E50-B7A2-123515CAC4DD}"/>
              </a:ext>
            </a:extLst>
          </p:cNvPr>
          <p:cNvSpPr>
            <a:spLocks noGrp="1"/>
          </p:cNvSpPr>
          <p:nvPr>
            <p:ph type="subTitle" idx="1"/>
          </p:nvPr>
        </p:nvSpPr>
        <p:spPr>
          <a:xfrm>
            <a:off x="1656522" y="2958548"/>
            <a:ext cx="9088764" cy="3428999"/>
          </a:xfrm>
        </p:spPr>
        <p:txBody>
          <a:bodyPr>
            <a:normAutofit/>
          </a:bodyPr>
          <a:lstStyle/>
          <a:p>
            <a:r>
              <a:rPr lang="en-US" sz="3200" dirty="0">
                <a:latin typeface="Times New Roman" panose="02020603050405020304" pitchFamily="18" charset="0"/>
                <a:cs typeface="Times New Roman" panose="02020603050405020304" pitchFamily="18" charset="0"/>
              </a:rPr>
              <a:t>Italian Proto-Renaissance with reference to </a:t>
            </a:r>
          </a:p>
          <a:p>
            <a:r>
              <a:rPr lang="en-US" sz="4000" dirty="0">
                <a:latin typeface="Times New Roman" panose="02020603050405020304" pitchFamily="18" charset="0"/>
                <a:cs typeface="Times New Roman" panose="02020603050405020304" pitchFamily="18" charset="0"/>
              </a:rPr>
              <a:t>Giotto (1267-1337)</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History of Western Art</a:t>
            </a:r>
          </a:p>
          <a:p>
            <a:r>
              <a:rPr lang="en-US" sz="2200" dirty="0">
                <a:latin typeface="Times New Roman" panose="02020603050405020304" pitchFamily="18" charset="0"/>
                <a:cs typeface="Times New Roman" panose="02020603050405020304" pitchFamily="18" charset="0"/>
              </a:rPr>
              <a:t>BFA-II (Visual Arts)</a:t>
            </a:r>
          </a:p>
          <a:p>
            <a:r>
              <a:rPr lang="en-US" sz="2200" dirty="0">
                <a:latin typeface="Times New Roman" panose="02020603050405020304" pitchFamily="18" charset="0"/>
                <a:cs typeface="Times New Roman" panose="02020603050405020304" pitchFamily="18" charset="0"/>
              </a:rPr>
              <a:t>Course Incharge: Ms. Farah Khan</a:t>
            </a:r>
          </a:p>
          <a:p>
            <a:r>
              <a:rPr lang="en-US" sz="2200" dirty="0">
                <a:latin typeface="Times New Roman" panose="02020603050405020304" pitchFamily="18" charset="0"/>
                <a:cs typeface="Times New Roman" panose="02020603050405020304" pitchFamily="18" charset="0"/>
              </a:rPr>
              <a:t>Institute of Design &amp; Visual Arts (LCWU)</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62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746E-1ED7-4F89-83E5-48C754C0B699}"/>
              </a:ext>
            </a:extLst>
          </p:cNvPr>
          <p:cNvSpPr>
            <a:spLocks noGrp="1"/>
          </p:cNvSpPr>
          <p:nvPr>
            <p:ph type="title"/>
          </p:nvPr>
        </p:nvSpPr>
        <p:spPr>
          <a:xfrm>
            <a:off x="811696" y="33818"/>
            <a:ext cx="10515600" cy="589032"/>
          </a:xfrm>
        </p:spPr>
        <p:txBody>
          <a:bodyPr>
            <a:normAutofit/>
          </a:bodyPr>
          <a:lstStyle/>
          <a:p>
            <a:pPr algn="ctr"/>
            <a:r>
              <a:rPr lang="en-US" sz="3200" dirty="0">
                <a:latin typeface="Times New Roman" panose="02020603050405020304" pitchFamily="18" charset="0"/>
                <a:cs typeface="Times New Roman" panose="02020603050405020304" pitchFamily="18" charset="0"/>
              </a:rPr>
              <a:t>Giotto with reference to his Work</a:t>
            </a:r>
          </a:p>
        </p:txBody>
      </p:sp>
      <p:sp>
        <p:nvSpPr>
          <p:cNvPr id="3" name="Content Placeholder 2">
            <a:extLst>
              <a:ext uri="{FF2B5EF4-FFF2-40B4-BE49-F238E27FC236}">
                <a16:creationId xmlns:a16="http://schemas.microsoft.com/office/drawing/2014/main" id="{26386982-C07A-4CC4-B9D4-9ABA3E0B41D5}"/>
              </a:ext>
            </a:extLst>
          </p:cNvPr>
          <p:cNvSpPr>
            <a:spLocks noGrp="1"/>
          </p:cNvSpPr>
          <p:nvPr>
            <p:ph idx="1"/>
          </p:nvPr>
        </p:nvSpPr>
        <p:spPr>
          <a:xfrm>
            <a:off x="278295" y="622850"/>
            <a:ext cx="11502887" cy="6201332"/>
          </a:xfrm>
        </p:spPr>
        <p:txBody>
          <a:bodyPr>
            <a:normAutofit/>
          </a:bodyPr>
          <a:lstStyle/>
          <a:p>
            <a:r>
              <a:rPr lang="en-US" sz="2400" dirty="0">
                <a:latin typeface="Times New Roman" panose="02020603050405020304" pitchFamily="18" charset="0"/>
                <a:cs typeface="Times New Roman" panose="02020603050405020304" pitchFamily="18" charset="0"/>
              </a:rPr>
              <a:t>Sometime around 1290, Giotto came to Assisi to paint the life story of St Francis. He has probably been there before, while apprenticed to Cimabue, and had an opportunity to familiarize himself with the most recent trends in painting. Some scholars believe that Giotto had already painted some of the biblical scenes on the higher sections of wall, before he came to work on the St Francis cycle. But the artist reached his full maturity in his frescos of St Francis, telling the episodes of the life of the Saint with a new concern for earthy reality. Giotto was to return to Assisi again in the second decade of the 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Despite a lack of documentary evidence, many critics agree that the overall design for the chapel dedicated to St Mary Magdalene in the Lower Church is the work of Giotto himself, though executed by a large team of assistants.   </a:t>
            </a:r>
          </a:p>
          <a:p>
            <a:r>
              <a:rPr lang="en-US" sz="2400" dirty="0">
                <a:latin typeface="Times New Roman" panose="02020603050405020304" pitchFamily="18" charset="0"/>
                <a:cs typeface="Times New Roman" panose="02020603050405020304" pitchFamily="18" charset="0"/>
                <a:hlinkClick r:id="rId2"/>
              </a:rPr>
              <a:t>https://youtu.be/MQct5EFQ9x8</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3"/>
              </a:rPr>
              <a:t>https://youtu.be/JZbpV_3osQg</a:t>
            </a:r>
            <a:r>
              <a:rPr lang="en-US" sz="2400" dirty="0">
                <a:latin typeface="Times New Roman" panose="02020603050405020304" pitchFamily="18" charset="0"/>
                <a:cs typeface="Times New Roman" panose="02020603050405020304" pitchFamily="18" charset="0"/>
              </a:rPr>
              <a:t> (video links for St Francis church paintings by Giotto)</a:t>
            </a:r>
          </a:p>
          <a:p>
            <a:r>
              <a:rPr lang="en-US" sz="2400" dirty="0">
                <a:latin typeface="Times New Roman" panose="02020603050405020304" pitchFamily="18" charset="0"/>
                <a:cs typeface="Times New Roman" panose="02020603050405020304" pitchFamily="18" charset="0"/>
              </a:rPr>
              <a:t>Each panel in the St Francis cycle depicts a single event in the life of the saint and is complete in itself. Francis appears in 26 of the 28 panels, he is shown in profile or full face, standing, kneeling, or lying down, alive or dead, on earth or in heaven. He can be recognized with a halo that indicates his holiness.  </a:t>
            </a:r>
          </a:p>
        </p:txBody>
      </p:sp>
    </p:spTree>
    <p:extLst>
      <p:ext uri="{BB962C8B-B14F-4D97-AF65-F5344CB8AC3E}">
        <p14:creationId xmlns:p14="http://schemas.microsoft.com/office/powerpoint/2010/main" val="416553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8194-834B-4724-A16F-8F64107070CC}"/>
              </a:ext>
            </a:extLst>
          </p:cNvPr>
          <p:cNvSpPr>
            <a:spLocks noGrp="1"/>
          </p:cNvSpPr>
          <p:nvPr>
            <p:ph type="title"/>
          </p:nvPr>
        </p:nvSpPr>
        <p:spPr>
          <a:xfrm>
            <a:off x="838200" y="20572"/>
            <a:ext cx="10515600"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Basilica of St Francis of Assisi</a:t>
            </a:r>
          </a:p>
        </p:txBody>
      </p:sp>
      <p:pic>
        <p:nvPicPr>
          <p:cNvPr id="5" name="Content Placeholder 4">
            <a:extLst>
              <a:ext uri="{FF2B5EF4-FFF2-40B4-BE49-F238E27FC236}">
                <a16:creationId xmlns:a16="http://schemas.microsoft.com/office/drawing/2014/main" id="{8D55D365-BB44-4EDE-998E-14B1EDF8B33C}"/>
              </a:ext>
            </a:extLst>
          </p:cNvPr>
          <p:cNvPicPr>
            <a:picLocks noGrp="1" noChangeAspect="1"/>
          </p:cNvPicPr>
          <p:nvPr>
            <p:ph idx="1"/>
          </p:nvPr>
        </p:nvPicPr>
        <p:blipFill>
          <a:blip r:embed="rId2"/>
          <a:stretch>
            <a:fillRect/>
          </a:stretch>
        </p:blipFill>
        <p:spPr>
          <a:xfrm>
            <a:off x="2269086" y="447062"/>
            <a:ext cx="7935088" cy="6377808"/>
          </a:xfrm>
        </p:spPr>
      </p:pic>
    </p:spTree>
    <p:extLst>
      <p:ext uri="{BB962C8B-B14F-4D97-AF65-F5344CB8AC3E}">
        <p14:creationId xmlns:p14="http://schemas.microsoft.com/office/powerpoint/2010/main" val="347542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8194-834B-4724-A16F-8F64107070CC}"/>
              </a:ext>
            </a:extLst>
          </p:cNvPr>
          <p:cNvSpPr>
            <a:spLocks noGrp="1"/>
          </p:cNvSpPr>
          <p:nvPr>
            <p:ph type="title"/>
          </p:nvPr>
        </p:nvSpPr>
        <p:spPr>
          <a:xfrm>
            <a:off x="838200" y="20572"/>
            <a:ext cx="10515600"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Basilica of St Francis of Assisi</a:t>
            </a:r>
          </a:p>
        </p:txBody>
      </p:sp>
      <p:pic>
        <p:nvPicPr>
          <p:cNvPr id="7" name="Content Placeholder 6">
            <a:extLst>
              <a:ext uri="{FF2B5EF4-FFF2-40B4-BE49-F238E27FC236}">
                <a16:creationId xmlns:a16="http://schemas.microsoft.com/office/drawing/2014/main" id="{F6615296-B1AF-4F7D-9899-93D016E308ED}"/>
              </a:ext>
            </a:extLst>
          </p:cNvPr>
          <p:cNvPicPr>
            <a:picLocks noGrp="1" noChangeAspect="1"/>
          </p:cNvPicPr>
          <p:nvPr>
            <p:ph idx="1"/>
          </p:nvPr>
        </p:nvPicPr>
        <p:blipFill>
          <a:blip r:embed="rId2"/>
          <a:stretch>
            <a:fillRect/>
          </a:stretch>
        </p:blipFill>
        <p:spPr>
          <a:xfrm>
            <a:off x="1590263" y="516197"/>
            <a:ext cx="8984974" cy="6041242"/>
          </a:xfrm>
        </p:spPr>
      </p:pic>
    </p:spTree>
    <p:extLst>
      <p:ext uri="{BB962C8B-B14F-4D97-AF65-F5344CB8AC3E}">
        <p14:creationId xmlns:p14="http://schemas.microsoft.com/office/powerpoint/2010/main" val="328131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8194-834B-4724-A16F-8F64107070CC}"/>
              </a:ext>
            </a:extLst>
          </p:cNvPr>
          <p:cNvSpPr>
            <a:spLocks noGrp="1"/>
          </p:cNvSpPr>
          <p:nvPr>
            <p:ph type="title"/>
          </p:nvPr>
        </p:nvSpPr>
        <p:spPr>
          <a:xfrm>
            <a:off x="838200" y="20572"/>
            <a:ext cx="10515600"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 Francis preaches to the birds (1297-1299)</a:t>
            </a:r>
          </a:p>
        </p:txBody>
      </p:sp>
      <p:pic>
        <p:nvPicPr>
          <p:cNvPr id="7" name="Content Placeholder 6">
            <a:extLst>
              <a:ext uri="{FF2B5EF4-FFF2-40B4-BE49-F238E27FC236}">
                <a16:creationId xmlns:a16="http://schemas.microsoft.com/office/drawing/2014/main" id="{8C469E67-1992-48C8-B0EF-FE861706BA06}"/>
              </a:ext>
            </a:extLst>
          </p:cNvPr>
          <p:cNvPicPr>
            <a:picLocks noGrp="1" noChangeAspect="1"/>
          </p:cNvPicPr>
          <p:nvPr>
            <p:ph idx="1"/>
          </p:nvPr>
        </p:nvPicPr>
        <p:blipFill rotWithShape="1">
          <a:blip r:embed="rId2"/>
          <a:srcRect l="5115" t="1849" r="4113" b="2018"/>
          <a:stretch/>
        </p:blipFill>
        <p:spPr>
          <a:xfrm>
            <a:off x="3750522" y="463829"/>
            <a:ext cx="4624850" cy="6361039"/>
          </a:xfrm>
        </p:spPr>
      </p:pic>
    </p:spTree>
    <p:extLst>
      <p:ext uri="{BB962C8B-B14F-4D97-AF65-F5344CB8AC3E}">
        <p14:creationId xmlns:p14="http://schemas.microsoft.com/office/powerpoint/2010/main" val="170045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8194-834B-4724-A16F-8F64107070CC}"/>
              </a:ext>
            </a:extLst>
          </p:cNvPr>
          <p:cNvSpPr>
            <a:spLocks noGrp="1"/>
          </p:cNvSpPr>
          <p:nvPr>
            <p:ph type="title"/>
          </p:nvPr>
        </p:nvSpPr>
        <p:spPr>
          <a:xfrm>
            <a:off x="838200" y="20572"/>
            <a:ext cx="10515600"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Miracle of the Crucifix (1297-1299)</a:t>
            </a:r>
          </a:p>
        </p:txBody>
      </p:sp>
      <p:pic>
        <p:nvPicPr>
          <p:cNvPr id="6" name="Content Placeholder 5">
            <a:extLst>
              <a:ext uri="{FF2B5EF4-FFF2-40B4-BE49-F238E27FC236}">
                <a16:creationId xmlns:a16="http://schemas.microsoft.com/office/drawing/2014/main" id="{79538839-0420-4516-9701-942BBDA7AD98}"/>
              </a:ext>
            </a:extLst>
          </p:cNvPr>
          <p:cNvPicPr>
            <a:picLocks noGrp="1" noChangeAspect="1"/>
          </p:cNvPicPr>
          <p:nvPr>
            <p:ph idx="1"/>
          </p:nvPr>
        </p:nvPicPr>
        <p:blipFill>
          <a:blip r:embed="rId2"/>
          <a:stretch>
            <a:fillRect/>
          </a:stretch>
        </p:blipFill>
        <p:spPr>
          <a:xfrm>
            <a:off x="3086951" y="563234"/>
            <a:ext cx="5778753" cy="6051051"/>
          </a:xfrm>
        </p:spPr>
      </p:pic>
    </p:spTree>
    <p:extLst>
      <p:ext uri="{BB962C8B-B14F-4D97-AF65-F5344CB8AC3E}">
        <p14:creationId xmlns:p14="http://schemas.microsoft.com/office/powerpoint/2010/main" val="24867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8194-834B-4724-A16F-8F64107070CC}"/>
              </a:ext>
            </a:extLst>
          </p:cNvPr>
          <p:cNvSpPr>
            <a:spLocks noGrp="1"/>
          </p:cNvSpPr>
          <p:nvPr>
            <p:ph type="title"/>
          </p:nvPr>
        </p:nvSpPr>
        <p:spPr>
          <a:xfrm>
            <a:off x="838200" y="20572"/>
            <a:ext cx="10515600"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Francis renounces his earthy possessions (1297-1299)</a:t>
            </a:r>
          </a:p>
        </p:txBody>
      </p:sp>
      <p:pic>
        <p:nvPicPr>
          <p:cNvPr id="6" name="Content Placeholder 5">
            <a:extLst>
              <a:ext uri="{FF2B5EF4-FFF2-40B4-BE49-F238E27FC236}">
                <a16:creationId xmlns:a16="http://schemas.microsoft.com/office/drawing/2014/main" id="{A4F7CA7C-9B38-4E50-BC14-52F213801CC1}"/>
              </a:ext>
            </a:extLst>
          </p:cNvPr>
          <p:cNvPicPr>
            <a:picLocks noGrp="1" noChangeAspect="1"/>
          </p:cNvPicPr>
          <p:nvPr>
            <p:ph idx="1"/>
          </p:nvPr>
        </p:nvPicPr>
        <p:blipFill>
          <a:blip r:embed="rId2"/>
          <a:stretch>
            <a:fillRect/>
          </a:stretch>
        </p:blipFill>
        <p:spPr>
          <a:xfrm>
            <a:off x="3352798" y="525392"/>
            <a:ext cx="5539411" cy="6235736"/>
          </a:xfrm>
        </p:spPr>
      </p:pic>
    </p:spTree>
    <p:extLst>
      <p:ext uri="{BB962C8B-B14F-4D97-AF65-F5344CB8AC3E}">
        <p14:creationId xmlns:p14="http://schemas.microsoft.com/office/powerpoint/2010/main" val="65318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8194-834B-4724-A16F-8F64107070CC}"/>
              </a:ext>
            </a:extLst>
          </p:cNvPr>
          <p:cNvSpPr>
            <a:spLocks noGrp="1"/>
          </p:cNvSpPr>
          <p:nvPr>
            <p:ph type="title"/>
          </p:nvPr>
        </p:nvSpPr>
        <p:spPr>
          <a:xfrm>
            <a:off x="838200" y="20572"/>
            <a:ext cx="10515600"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The death of St Francis (1297-1299)</a:t>
            </a:r>
          </a:p>
        </p:txBody>
      </p:sp>
      <p:pic>
        <p:nvPicPr>
          <p:cNvPr id="11" name="Content Placeholder 10">
            <a:extLst>
              <a:ext uri="{FF2B5EF4-FFF2-40B4-BE49-F238E27FC236}">
                <a16:creationId xmlns:a16="http://schemas.microsoft.com/office/drawing/2014/main" id="{75373EED-E3FC-481A-91A2-91DA01E5DC56}"/>
              </a:ext>
            </a:extLst>
          </p:cNvPr>
          <p:cNvPicPr>
            <a:picLocks noGrp="1" noChangeAspect="1"/>
          </p:cNvPicPr>
          <p:nvPr>
            <p:ph idx="1"/>
          </p:nvPr>
        </p:nvPicPr>
        <p:blipFill>
          <a:blip r:embed="rId2"/>
          <a:stretch>
            <a:fillRect/>
          </a:stretch>
        </p:blipFill>
        <p:spPr>
          <a:xfrm>
            <a:off x="3207025" y="588255"/>
            <a:ext cx="5738192" cy="6156410"/>
          </a:xfrm>
        </p:spPr>
      </p:pic>
    </p:spTree>
    <p:extLst>
      <p:ext uri="{BB962C8B-B14F-4D97-AF65-F5344CB8AC3E}">
        <p14:creationId xmlns:p14="http://schemas.microsoft.com/office/powerpoint/2010/main" val="168879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1FC440-A270-4BEE-9E50-139FF7D0B2F1}"/>
              </a:ext>
            </a:extLst>
          </p:cNvPr>
          <p:cNvSpPr>
            <a:spLocks noGrp="1"/>
          </p:cNvSpPr>
          <p:nvPr>
            <p:ph idx="1"/>
          </p:nvPr>
        </p:nvSpPr>
        <p:spPr>
          <a:xfrm>
            <a:off x="331304" y="622850"/>
            <a:ext cx="11476383" cy="6201332"/>
          </a:xfrm>
        </p:spPr>
        <p:txBody>
          <a:bodyPr>
            <a:normAutofit/>
          </a:bodyPr>
          <a:lstStyle/>
          <a:p>
            <a:r>
              <a:rPr lang="en-US" sz="2200" dirty="0">
                <a:latin typeface="Times New Roman" panose="02020603050405020304" pitchFamily="18" charset="0"/>
                <a:cs typeface="Times New Roman" panose="02020603050405020304" pitchFamily="18" charset="0"/>
              </a:rPr>
              <a:t>Emphasis on form</a:t>
            </a:r>
          </a:p>
          <a:p>
            <a:r>
              <a:rPr lang="en-US" sz="2200" dirty="0">
                <a:latin typeface="Times New Roman" panose="02020603050405020304" pitchFamily="18" charset="0"/>
                <a:cs typeface="Times New Roman" panose="02020603050405020304" pitchFamily="18" charset="0"/>
              </a:rPr>
              <a:t>Feeling of weight</a:t>
            </a:r>
          </a:p>
          <a:p>
            <a:r>
              <a:rPr lang="en-US" sz="2200" dirty="0">
                <a:latin typeface="Times New Roman" panose="02020603050405020304" pitchFamily="18" charset="0"/>
                <a:cs typeface="Times New Roman" panose="02020603050405020304" pitchFamily="18" charset="0"/>
              </a:rPr>
              <a:t>Illusion of space</a:t>
            </a:r>
          </a:p>
          <a:p>
            <a:r>
              <a:rPr lang="en-US" sz="2200" dirty="0">
                <a:latin typeface="Times New Roman" panose="02020603050405020304" pitchFamily="18" charset="0"/>
                <a:cs typeface="Times New Roman" panose="02020603050405020304" pitchFamily="18" charset="0"/>
              </a:rPr>
              <a:t>Perspective</a:t>
            </a:r>
          </a:p>
          <a:p>
            <a:r>
              <a:rPr lang="en-US" sz="2200" dirty="0">
                <a:latin typeface="Times New Roman" panose="02020603050405020304" pitchFamily="18" charset="0"/>
                <a:cs typeface="Times New Roman" panose="02020603050405020304" pitchFamily="18" charset="0"/>
              </a:rPr>
              <a:t>Naturalism</a:t>
            </a:r>
          </a:p>
          <a:p>
            <a:r>
              <a:rPr lang="en-US" sz="2200" dirty="0">
                <a:latin typeface="Times New Roman" panose="02020603050405020304" pitchFamily="18" charset="0"/>
                <a:cs typeface="Times New Roman" panose="02020603050405020304" pitchFamily="18" charset="0"/>
              </a:rPr>
              <a:t>Clarity of composition</a:t>
            </a:r>
          </a:p>
          <a:p>
            <a:r>
              <a:rPr lang="en-US" sz="2200" dirty="0">
                <a:latin typeface="Times New Roman" panose="02020603050405020304" pitchFamily="18" charset="0"/>
                <a:cs typeface="Times New Roman" panose="02020603050405020304" pitchFamily="18" charset="0"/>
              </a:rPr>
              <a:t>Three-dimensional quality</a:t>
            </a:r>
          </a:p>
          <a:p>
            <a:r>
              <a:rPr lang="en-US" sz="2200" dirty="0">
                <a:latin typeface="Times New Roman" panose="02020603050405020304" pitchFamily="18" charset="0"/>
                <a:cs typeface="Times New Roman" panose="02020603050405020304" pitchFamily="18" charset="0"/>
              </a:rPr>
              <a:t>Inclusion of expressions</a:t>
            </a:r>
          </a:p>
          <a:p>
            <a:r>
              <a:rPr lang="en-US" sz="2200" dirty="0">
                <a:latin typeface="Times New Roman" panose="02020603050405020304" pitchFamily="18" charset="0"/>
                <a:cs typeface="Times New Roman" panose="02020603050405020304" pitchFamily="18" charset="0"/>
              </a:rPr>
              <a:t>Close observation of nature</a:t>
            </a:r>
          </a:p>
          <a:p>
            <a:r>
              <a:rPr lang="en-US" sz="2200" dirty="0">
                <a:latin typeface="Times New Roman" panose="02020603050405020304" pitchFamily="18" charset="0"/>
                <a:cs typeface="Times New Roman" panose="02020603050405020304" pitchFamily="18" charset="0"/>
              </a:rPr>
              <a:t>Draped figures with volume</a:t>
            </a:r>
          </a:p>
          <a:p>
            <a:r>
              <a:rPr lang="en-US" sz="2200" dirty="0">
                <a:latin typeface="Times New Roman" panose="02020603050405020304" pitchFamily="18" charset="0"/>
                <a:cs typeface="Times New Roman" panose="02020603050405020304" pitchFamily="18" charset="0"/>
              </a:rPr>
              <a:t>Addition of foreshortening</a:t>
            </a:r>
          </a:p>
          <a:p>
            <a:r>
              <a:rPr lang="en-US" sz="2200" dirty="0">
                <a:latin typeface="Times New Roman" panose="02020603050405020304" pitchFamily="18" charset="0"/>
                <a:cs typeface="Times New Roman" panose="02020603050405020304" pitchFamily="18" charset="0"/>
              </a:rPr>
              <a:t>Humanistic approach</a:t>
            </a:r>
          </a:p>
          <a:p>
            <a:r>
              <a:rPr lang="en-US" sz="2200" dirty="0">
                <a:latin typeface="Times New Roman" panose="02020603050405020304" pitchFamily="18" charset="0"/>
                <a:cs typeface="Times New Roman" panose="02020603050405020304" pitchFamily="18" charset="0"/>
              </a:rPr>
              <a:t>Focused on anatomy</a:t>
            </a:r>
          </a:p>
          <a:p>
            <a:r>
              <a:rPr lang="en-US" sz="2200" dirty="0">
                <a:latin typeface="Times New Roman" panose="02020603050405020304" pitchFamily="18" charset="0"/>
                <a:cs typeface="Times New Roman" panose="02020603050405020304" pitchFamily="18" charset="0"/>
              </a:rPr>
              <a:t>Balance</a:t>
            </a:r>
          </a:p>
          <a:p>
            <a:endParaRPr lang="en-US" sz="2200" dirty="0">
              <a:latin typeface="Times New Roman" panose="02020603050405020304" pitchFamily="18"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818A5ACA-47A7-4197-BB31-A4BAD7F21683}"/>
              </a:ext>
            </a:extLst>
          </p:cNvPr>
          <p:cNvSpPr>
            <a:spLocks noGrp="1"/>
          </p:cNvSpPr>
          <p:nvPr>
            <p:ph type="title"/>
          </p:nvPr>
        </p:nvSpPr>
        <p:spPr>
          <a:xfrm>
            <a:off x="811696" y="33818"/>
            <a:ext cx="10515600" cy="589032"/>
          </a:xfrm>
        </p:spPr>
        <p:txBody>
          <a:bodyPr>
            <a:normAutofit/>
          </a:bodyPr>
          <a:lstStyle/>
          <a:p>
            <a:pPr algn="ctr"/>
            <a:r>
              <a:rPr lang="en-US" sz="3200" dirty="0">
                <a:latin typeface="Times New Roman" panose="02020603050405020304" pitchFamily="18" charset="0"/>
                <a:cs typeface="Times New Roman" panose="02020603050405020304" pitchFamily="18" charset="0"/>
              </a:rPr>
              <a:t>Characteristic features of Giotto’s Work</a:t>
            </a:r>
          </a:p>
        </p:txBody>
      </p:sp>
    </p:spTree>
    <p:extLst>
      <p:ext uri="{BB962C8B-B14F-4D97-AF65-F5344CB8AC3E}">
        <p14:creationId xmlns:p14="http://schemas.microsoft.com/office/powerpoint/2010/main" val="63555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746E-1ED7-4F89-83E5-48C754C0B699}"/>
              </a:ext>
            </a:extLst>
          </p:cNvPr>
          <p:cNvSpPr>
            <a:spLocks noGrp="1"/>
          </p:cNvSpPr>
          <p:nvPr>
            <p:ph type="title"/>
          </p:nvPr>
        </p:nvSpPr>
        <p:spPr>
          <a:xfrm>
            <a:off x="811696" y="33818"/>
            <a:ext cx="10515600" cy="589032"/>
          </a:xfrm>
        </p:spPr>
        <p:txBody>
          <a:bodyPr>
            <a:normAutofit/>
          </a:bodyPr>
          <a:lstStyle/>
          <a:p>
            <a:pPr algn="ctr"/>
            <a:r>
              <a:rPr lang="en-US" sz="3200" dirty="0">
                <a:latin typeface="Times New Roman" panose="02020603050405020304" pitchFamily="18" charset="0"/>
                <a:cs typeface="Times New Roman" panose="02020603050405020304" pitchFamily="18" charset="0"/>
              </a:rPr>
              <a:t>Giotto with reference to his Work</a:t>
            </a:r>
          </a:p>
        </p:txBody>
      </p:sp>
      <p:sp>
        <p:nvSpPr>
          <p:cNvPr id="3" name="Content Placeholder 2">
            <a:extLst>
              <a:ext uri="{FF2B5EF4-FFF2-40B4-BE49-F238E27FC236}">
                <a16:creationId xmlns:a16="http://schemas.microsoft.com/office/drawing/2014/main" id="{26386982-C07A-4CC4-B9D4-9ABA3E0B41D5}"/>
              </a:ext>
            </a:extLst>
          </p:cNvPr>
          <p:cNvSpPr>
            <a:spLocks noGrp="1"/>
          </p:cNvSpPr>
          <p:nvPr>
            <p:ph idx="1"/>
          </p:nvPr>
        </p:nvSpPr>
        <p:spPr>
          <a:xfrm>
            <a:off x="463826" y="689110"/>
            <a:ext cx="11317356" cy="5883967"/>
          </a:xfrm>
        </p:spPr>
        <p:txBody>
          <a:bodyPr>
            <a:normAutofit/>
          </a:bodyPr>
          <a:lstStyle/>
          <a:p>
            <a:r>
              <a:rPr lang="en-US" sz="2400" dirty="0">
                <a:latin typeface="Times New Roman" panose="02020603050405020304" pitchFamily="18" charset="0"/>
                <a:cs typeface="Times New Roman" panose="02020603050405020304" pitchFamily="18" charset="0"/>
              </a:rPr>
              <a:t>Some modern historians believe that, while living at Assisi and working on the fresco cycle of the life of St Francis, Giotto made several trips to Rome. His purpose would have been to broaden his outlook by studying classical painting and the works of the Roman artist Pietro Cavallini, who was probably a strong influence on Giotto. </a:t>
            </a:r>
          </a:p>
          <a:p>
            <a:r>
              <a:rPr lang="en-US" sz="2400" dirty="0">
                <a:latin typeface="Times New Roman" panose="02020603050405020304" pitchFamily="18" charset="0"/>
                <a:cs typeface="Times New Roman" panose="02020603050405020304" pitchFamily="18" charset="0"/>
              </a:rPr>
              <a:t>In around 1320, he painted the stefaneschi alter-piece, or triptych, for the Roman Cardinal Stefaneschi. It is considered to be one of the great works of his mature career.</a:t>
            </a:r>
          </a:p>
          <a:p>
            <a:r>
              <a:rPr lang="en-US" sz="2400" dirty="0">
                <a:latin typeface="Times New Roman" panose="02020603050405020304" pitchFamily="18" charset="0"/>
                <a:cs typeface="Times New Roman" panose="02020603050405020304" pitchFamily="18" charset="0"/>
              </a:rPr>
              <a:t>Giotto was commissioned to paint frescos in the Arena Chapel in Padua. The concept of sin, judgement, and punishment were central to late medieval painting. Christians believed that, at the end of history, Christ would return to earth, the dead would rise from their graves, and there would be a final reckoning. After the year 1000, the Church made the Last Judgement a central theme of its preaching. </a:t>
            </a:r>
          </a:p>
          <a:p>
            <a:r>
              <a:rPr lang="en-US" sz="2400" dirty="0">
                <a:latin typeface="Times New Roman" panose="02020603050405020304" pitchFamily="18" charset="0"/>
                <a:cs typeface="Times New Roman" panose="02020603050405020304" pitchFamily="18" charset="0"/>
              </a:rPr>
              <a:t>The fresco cycle in the Arena Chapel at Padua is considered to be Giotto’s greatest work in terms of complexity and artistic maturity. It was commissioned to him in 1302 by Enrico Scrovegni with focus on ‘The Last Judgement’.</a:t>
            </a:r>
          </a:p>
        </p:txBody>
      </p:sp>
    </p:spTree>
    <p:extLst>
      <p:ext uri="{BB962C8B-B14F-4D97-AF65-F5344CB8AC3E}">
        <p14:creationId xmlns:p14="http://schemas.microsoft.com/office/powerpoint/2010/main" val="291095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746E-1ED7-4F89-83E5-48C754C0B699}"/>
              </a:ext>
            </a:extLst>
          </p:cNvPr>
          <p:cNvSpPr>
            <a:spLocks noGrp="1"/>
          </p:cNvSpPr>
          <p:nvPr>
            <p:ph type="title"/>
          </p:nvPr>
        </p:nvSpPr>
        <p:spPr>
          <a:xfrm>
            <a:off x="811696" y="33818"/>
            <a:ext cx="10515600" cy="589032"/>
          </a:xfrm>
        </p:spPr>
        <p:txBody>
          <a:bodyPr>
            <a:normAutofit/>
          </a:bodyPr>
          <a:lstStyle/>
          <a:p>
            <a:pPr algn="ctr"/>
            <a:r>
              <a:rPr lang="en-US" sz="3200" dirty="0">
                <a:latin typeface="Times New Roman" panose="02020603050405020304" pitchFamily="18" charset="0"/>
                <a:cs typeface="Times New Roman" panose="02020603050405020304" pitchFamily="18" charset="0"/>
              </a:rPr>
              <a:t>Giotto with reference to his Work</a:t>
            </a:r>
          </a:p>
        </p:txBody>
      </p:sp>
      <p:sp>
        <p:nvSpPr>
          <p:cNvPr id="3" name="Content Placeholder 2">
            <a:extLst>
              <a:ext uri="{FF2B5EF4-FFF2-40B4-BE49-F238E27FC236}">
                <a16:creationId xmlns:a16="http://schemas.microsoft.com/office/drawing/2014/main" id="{26386982-C07A-4CC4-B9D4-9ABA3E0B41D5}"/>
              </a:ext>
            </a:extLst>
          </p:cNvPr>
          <p:cNvSpPr>
            <a:spLocks noGrp="1"/>
          </p:cNvSpPr>
          <p:nvPr>
            <p:ph idx="1"/>
          </p:nvPr>
        </p:nvSpPr>
        <p:spPr>
          <a:xfrm>
            <a:off x="397565" y="993914"/>
            <a:ext cx="11383617" cy="5498964"/>
          </a:xfrm>
        </p:spPr>
        <p:txBody>
          <a:bodyPr>
            <a:normAutofit/>
          </a:bodyPr>
          <a:lstStyle/>
          <a:p>
            <a:r>
              <a:rPr lang="en-US" sz="2400" dirty="0">
                <a:latin typeface="Times New Roman" panose="02020603050405020304" pitchFamily="18" charset="0"/>
                <a:cs typeface="Times New Roman" panose="02020603050405020304" pitchFamily="18" charset="0"/>
              </a:rPr>
              <a:t>The Chapel is of modest proportions, roughly 13 </a:t>
            </a:r>
            <a:r>
              <a:rPr lang="en-US" sz="2400" dirty="0" err="1">
                <a:latin typeface="Times New Roman" panose="02020603050405020304" pitchFamily="18" charset="0"/>
                <a:cs typeface="Times New Roman" panose="02020603050405020304" pitchFamily="18" charset="0"/>
              </a:rPr>
              <a:t>metres</a:t>
            </a:r>
            <a:r>
              <a:rPr lang="en-US" sz="2400" dirty="0">
                <a:latin typeface="Times New Roman" panose="02020603050405020304" pitchFamily="18" charset="0"/>
                <a:cs typeface="Times New Roman" panose="02020603050405020304" pitchFamily="18" charset="0"/>
              </a:rPr>
              <a:t> long, 8.5 </a:t>
            </a:r>
            <a:r>
              <a:rPr lang="en-US" sz="2400" dirty="0" err="1">
                <a:latin typeface="Times New Roman" panose="02020603050405020304" pitchFamily="18" charset="0"/>
                <a:cs typeface="Times New Roman" panose="02020603050405020304" pitchFamily="18" charset="0"/>
              </a:rPr>
              <a:t>metres</a:t>
            </a:r>
            <a:r>
              <a:rPr lang="en-US" sz="2400" dirty="0">
                <a:latin typeface="Times New Roman" panose="02020603050405020304" pitchFamily="18" charset="0"/>
                <a:cs typeface="Times New Roman" panose="02020603050405020304" pitchFamily="18" charset="0"/>
              </a:rPr>
              <a:t> wide and 13 </a:t>
            </a:r>
            <a:r>
              <a:rPr lang="en-US" sz="2400" dirty="0" err="1">
                <a:latin typeface="Times New Roman" panose="02020603050405020304" pitchFamily="18" charset="0"/>
                <a:cs typeface="Times New Roman" panose="02020603050405020304" pitchFamily="18" charset="0"/>
              </a:rPr>
              <a:t>metres</a:t>
            </a:r>
            <a:r>
              <a:rPr lang="en-US" sz="2400" dirty="0">
                <a:latin typeface="Times New Roman" panose="02020603050405020304" pitchFamily="18" charset="0"/>
                <a:cs typeface="Times New Roman" panose="02020603050405020304" pitchFamily="18" charset="0"/>
              </a:rPr>
              <a:t> high. It is very simple in design, a rectangular structure of red brick, its roof a single barrel vault. But the interior walls are decorated from floor to ceiling with Giotto’s most famous fresco cycle. Arranged in three horizontal bands, the paintings depict the story of Joachim and Anna (Mary’s parents), the life of the Virgin, and the life of Christ, kings and members of the tribe of Judah, prophets (in the medallions on the ceiling), and of course the great last judgement, which takes up the whole of the entrance wall. The cycle is a magnificent demonstration of Giotto’s mastery of space and color.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68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A1AD-6F65-4309-BCDA-36939CFF25DB}"/>
              </a:ext>
            </a:extLst>
          </p:cNvPr>
          <p:cNvSpPr>
            <a:spLocks noGrp="1"/>
          </p:cNvSpPr>
          <p:nvPr>
            <p:ph type="title"/>
          </p:nvPr>
        </p:nvSpPr>
        <p:spPr>
          <a:xfrm>
            <a:off x="1444488" y="39756"/>
            <a:ext cx="9510159" cy="662609"/>
          </a:xfrm>
        </p:spPr>
        <p:txBody>
          <a:bodyPr>
            <a:normAutofit/>
          </a:bodyPr>
          <a:lstStyle/>
          <a:p>
            <a:pPr algn="ctr"/>
            <a:r>
              <a:rPr lang="en-US" sz="3600" dirty="0">
                <a:effectLst/>
                <a:latin typeface="Times New Roman" panose="02020603050405020304" pitchFamily="18" charset="0"/>
                <a:cs typeface="Times New Roman" panose="02020603050405020304" pitchFamily="18" charset="0"/>
              </a:rPr>
              <a:t>Renaissance</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ECD541-1E65-4B79-A264-C58F3E4DD651}"/>
              </a:ext>
            </a:extLst>
          </p:cNvPr>
          <p:cNvSpPr>
            <a:spLocks noGrp="1"/>
          </p:cNvSpPr>
          <p:nvPr>
            <p:ph idx="1"/>
          </p:nvPr>
        </p:nvSpPr>
        <p:spPr>
          <a:xfrm>
            <a:off x="278295" y="702365"/>
            <a:ext cx="11688417" cy="5950226"/>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hlinkClick r:id="rId2"/>
              </a:rPr>
              <a:t>https://youtu.be/UsKSB-aT3ys,</a:t>
            </a:r>
          </a:p>
          <a:p>
            <a:r>
              <a:rPr lang="en-US" sz="2400" dirty="0">
                <a:latin typeface="Times New Roman" panose="02020603050405020304" pitchFamily="18" charset="0"/>
                <a:cs typeface="Times New Roman" panose="02020603050405020304" pitchFamily="18" charset="0"/>
                <a:hlinkClick r:id="rId2"/>
              </a:rPr>
              <a:t> https://youtu.be/xf2G2Il8crw, </a:t>
            </a:r>
          </a:p>
          <a:p>
            <a:r>
              <a:rPr lang="en-US" sz="2400" dirty="0">
                <a:latin typeface="Times New Roman" panose="02020603050405020304" pitchFamily="18" charset="0"/>
                <a:cs typeface="Times New Roman" panose="02020603050405020304" pitchFamily="18" charset="0"/>
                <a:hlinkClick r:id="rId2"/>
              </a:rPr>
              <a:t>https://youtu.be/0L_R804ZFHQ</a:t>
            </a:r>
          </a:p>
          <a:p>
            <a:r>
              <a:rPr lang="en-US" sz="2400" dirty="0">
                <a:latin typeface="Times New Roman" panose="02020603050405020304" pitchFamily="18" charset="0"/>
                <a:cs typeface="Times New Roman" panose="02020603050405020304" pitchFamily="18" charset="0"/>
                <a:hlinkClick r:id="rId2"/>
              </a:rPr>
              <a:t>https://youtu.be/Uhd-uwFonog</a:t>
            </a:r>
            <a:r>
              <a:rPr lang="en-US" sz="2400" dirty="0">
                <a:latin typeface="Times New Roman" panose="02020603050405020304" pitchFamily="18" charset="0"/>
                <a:cs typeface="Times New Roman" panose="02020603050405020304" pitchFamily="18" charset="0"/>
              </a:rPr>
              <a:t> Video link for the age of Renaissance </a:t>
            </a:r>
          </a:p>
          <a:p>
            <a:r>
              <a:rPr lang="en-US" sz="2400" dirty="0">
                <a:effectLst/>
                <a:latin typeface="Times New Roman" panose="02020603050405020304" pitchFamily="18" charset="0"/>
                <a:cs typeface="Times New Roman" panose="02020603050405020304" pitchFamily="18" charset="0"/>
              </a:rPr>
              <a:t>The literal meaning of Renaissance is Rebirth. Rebirth of Knowledge (Classical Knowledge of Greek and Roman)</a:t>
            </a:r>
          </a:p>
          <a:p>
            <a:r>
              <a:rPr lang="en-US" sz="2400" dirty="0">
                <a:latin typeface="Times New Roman" panose="02020603050405020304" pitchFamily="18" charset="0"/>
                <a:cs typeface="Times New Roman" panose="02020603050405020304" pitchFamily="18" charset="0"/>
              </a:rPr>
              <a:t>According to Webster Dictionary: It was a </a:t>
            </a:r>
            <a:r>
              <a:rPr lang="en-US" sz="2400" b="1" dirty="0">
                <a:latin typeface="Times New Roman" panose="02020603050405020304" pitchFamily="18" charset="0"/>
                <a:cs typeface="Times New Roman" panose="02020603050405020304" pitchFamily="18" charset="0"/>
              </a:rPr>
              <a:t>transitional</a:t>
            </a:r>
            <a:r>
              <a:rPr lang="en-US" sz="2400" dirty="0">
                <a:latin typeface="Times New Roman" panose="02020603050405020304" pitchFamily="18" charset="0"/>
                <a:cs typeface="Times New Roman" panose="02020603050405020304" pitchFamily="18" charset="0"/>
              </a:rPr>
              <a:t> movement in Europe between medieval and modern times beginning in the 14th century in Italy, lasting into the 17th century, and marked by a humanistic revival of classical influence expressed in a flowering of the arts and literature and by the beginnings of modern science.  </a:t>
            </a:r>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The Renaissance was a cultural movement which saw a flowering of education, literature, art and sciences. The Renaissance saw an inflow of new ideas and new practices and left a profound cultural legacy.</a:t>
            </a:r>
          </a:p>
          <a:p>
            <a:r>
              <a:rPr lang="en-US" sz="2400" dirty="0">
                <a:effectLst/>
                <a:latin typeface="Times New Roman" panose="02020603050405020304" pitchFamily="18" charset="0"/>
                <a:cs typeface="Times New Roman" panose="02020603050405020304" pitchFamily="18" charset="0"/>
              </a:rPr>
              <a:t>The Renaissance was enabled by scientific discoveries, most notably, the development of the printing press by J. Gutenberg, which allowed the mass production of books. The heart of the Renaissance is considered to have started in Florence during the early 14th Century. This was helped by financial and cultural support from the dominant Medici family, and later from the Vatican.</a:t>
            </a:r>
          </a:p>
          <a:p>
            <a:endParaRPr lang="en-US" dirty="0"/>
          </a:p>
        </p:txBody>
      </p:sp>
    </p:spTree>
    <p:extLst>
      <p:ext uri="{BB962C8B-B14F-4D97-AF65-F5344CB8AC3E}">
        <p14:creationId xmlns:p14="http://schemas.microsoft.com/office/powerpoint/2010/main" val="322989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Interior of Arena Chapel</a:t>
            </a:r>
          </a:p>
        </p:txBody>
      </p:sp>
      <p:pic>
        <p:nvPicPr>
          <p:cNvPr id="7" name="Content Placeholder 6">
            <a:extLst>
              <a:ext uri="{FF2B5EF4-FFF2-40B4-BE49-F238E27FC236}">
                <a16:creationId xmlns:a16="http://schemas.microsoft.com/office/drawing/2014/main" id="{D7104838-B5ED-45D8-8E8C-3388EC6BACB1}"/>
              </a:ext>
            </a:extLst>
          </p:cNvPr>
          <p:cNvPicPr>
            <a:picLocks noGrp="1" noChangeAspect="1"/>
          </p:cNvPicPr>
          <p:nvPr>
            <p:ph idx="1"/>
          </p:nvPr>
        </p:nvPicPr>
        <p:blipFill>
          <a:blip r:embed="rId2"/>
          <a:stretch>
            <a:fillRect/>
          </a:stretch>
        </p:blipFill>
        <p:spPr>
          <a:xfrm>
            <a:off x="3485321" y="541151"/>
            <a:ext cx="5221357" cy="6252575"/>
          </a:xfrm>
        </p:spPr>
      </p:pic>
    </p:spTree>
    <p:extLst>
      <p:ext uri="{BB962C8B-B14F-4D97-AF65-F5344CB8AC3E}">
        <p14:creationId xmlns:p14="http://schemas.microsoft.com/office/powerpoint/2010/main" val="342106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The dream of Joachim (1303)</a:t>
            </a:r>
          </a:p>
        </p:txBody>
      </p:sp>
      <p:pic>
        <p:nvPicPr>
          <p:cNvPr id="11" name="Content Placeholder 10">
            <a:extLst>
              <a:ext uri="{FF2B5EF4-FFF2-40B4-BE49-F238E27FC236}">
                <a16:creationId xmlns:a16="http://schemas.microsoft.com/office/drawing/2014/main" id="{C83CEE00-2CEE-4679-B409-725BCCF4DCC4}"/>
              </a:ext>
            </a:extLst>
          </p:cNvPr>
          <p:cNvPicPr>
            <a:picLocks noGrp="1" noChangeAspect="1"/>
          </p:cNvPicPr>
          <p:nvPr>
            <p:ph idx="1"/>
          </p:nvPr>
        </p:nvPicPr>
        <p:blipFill>
          <a:blip r:embed="rId2"/>
          <a:stretch>
            <a:fillRect/>
          </a:stretch>
        </p:blipFill>
        <p:spPr>
          <a:xfrm>
            <a:off x="2915480" y="511170"/>
            <a:ext cx="6405082" cy="6220936"/>
          </a:xfrm>
        </p:spPr>
      </p:pic>
    </p:spTree>
    <p:extLst>
      <p:ext uri="{BB962C8B-B14F-4D97-AF65-F5344CB8AC3E}">
        <p14:creationId xmlns:p14="http://schemas.microsoft.com/office/powerpoint/2010/main" val="235424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Meeting at the Golden Gate (1306)</a:t>
            </a:r>
          </a:p>
        </p:txBody>
      </p:sp>
      <p:pic>
        <p:nvPicPr>
          <p:cNvPr id="5" name="Content Placeholder 4">
            <a:extLst>
              <a:ext uri="{FF2B5EF4-FFF2-40B4-BE49-F238E27FC236}">
                <a16:creationId xmlns:a16="http://schemas.microsoft.com/office/drawing/2014/main" id="{5FF1A1A1-CE60-44DE-8221-40860AE8A97A}"/>
              </a:ext>
            </a:extLst>
          </p:cNvPr>
          <p:cNvPicPr>
            <a:picLocks noGrp="1" noChangeAspect="1"/>
          </p:cNvPicPr>
          <p:nvPr>
            <p:ph idx="1"/>
          </p:nvPr>
        </p:nvPicPr>
        <p:blipFill rotWithShape="1">
          <a:blip r:embed="rId2"/>
          <a:srcRect l="4958" t="4392" r="3935" b="2044"/>
          <a:stretch/>
        </p:blipFill>
        <p:spPr>
          <a:xfrm>
            <a:off x="3087758" y="549287"/>
            <a:ext cx="6559826" cy="6113581"/>
          </a:xfrm>
        </p:spPr>
      </p:pic>
    </p:spTree>
    <p:extLst>
      <p:ext uri="{BB962C8B-B14F-4D97-AF65-F5344CB8AC3E}">
        <p14:creationId xmlns:p14="http://schemas.microsoft.com/office/powerpoint/2010/main" val="404508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Kiss of Judas/Betrayal of Christ (1304-6) </a:t>
            </a:r>
          </a:p>
        </p:txBody>
      </p:sp>
      <p:pic>
        <p:nvPicPr>
          <p:cNvPr id="7" name="Content Placeholder 6">
            <a:extLst>
              <a:ext uri="{FF2B5EF4-FFF2-40B4-BE49-F238E27FC236}">
                <a16:creationId xmlns:a16="http://schemas.microsoft.com/office/drawing/2014/main" id="{9CCAFF91-50CE-4230-869E-827C060B6170}"/>
              </a:ext>
            </a:extLst>
          </p:cNvPr>
          <p:cNvPicPr>
            <a:picLocks noGrp="1" noChangeAspect="1"/>
          </p:cNvPicPr>
          <p:nvPr>
            <p:ph idx="1"/>
          </p:nvPr>
        </p:nvPicPr>
        <p:blipFill>
          <a:blip r:embed="rId2"/>
          <a:stretch>
            <a:fillRect/>
          </a:stretch>
        </p:blipFill>
        <p:spPr>
          <a:xfrm>
            <a:off x="3127514" y="660415"/>
            <a:ext cx="6215269" cy="6059888"/>
          </a:xfrm>
        </p:spPr>
      </p:pic>
    </p:spTree>
    <p:extLst>
      <p:ext uri="{BB962C8B-B14F-4D97-AF65-F5344CB8AC3E}">
        <p14:creationId xmlns:p14="http://schemas.microsoft.com/office/powerpoint/2010/main" val="263008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The Crucifixion </a:t>
            </a:r>
          </a:p>
        </p:txBody>
      </p:sp>
      <p:pic>
        <p:nvPicPr>
          <p:cNvPr id="15" name="Content Placeholder 14">
            <a:extLst>
              <a:ext uri="{FF2B5EF4-FFF2-40B4-BE49-F238E27FC236}">
                <a16:creationId xmlns:a16="http://schemas.microsoft.com/office/drawing/2014/main" id="{35431658-0C85-4163-993A-4145F073C3E1}"/>
              </a:ext>
            </a:extLst>
          </p:cNvPr>
          <p:cNvPicPr>
            <a:picLocks noGrp="1" noChangeAspect="1"/>
          </p:cNvPicPr>
          <p:nvPr>
            <p:ph idx="1"/>
          </p:nvPr>
        </p:nvPicPr>
        <p:blipFill>
          <a:blip r:embed="rId2"/>
          <a:stretch>
            <a:fillRect/>
          </a:stretch>
        </p:blipFill>
        <p:spPr>
          <a:xfrm>
            <a:off x="2411895" y="627015"/>
            <a:ext cx="6692347" cy="6129536"/>
          </a:xfrm>
        </p:spPr>
      </p:pic>
    </p:spTree>
    <p:extLst>
      <p:ext uri="{BB962C8B-B14F-4D97-AF65-F5344CB8AC3E}">
        <p14:creationId xmlns:p14="http://schemas.microsoft.com/office/powerpoint/2010/main" val="3543798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88A9A-854C-4827-A3CF-71077ED00CCF}"/>
              </a:ext>
            </a:extLst>
          </p:cNvPr>
          <p:cNvSpPr>
            <a:spLocks noGrp="1"/>
          </p:cNvSpPr>
          <p:nvPr>
            <p:ph idx="1"/>
          </p:nvPr>
        </p:nvSpPr>
        <p:spPr>
          <a:xfrm>
            <a:off x="838200" y="1534078"/>
            <a:ext cx="10515600" cy="4351338"/>
          </a:xfrm>
        </p:spPr>
        <p:txBody>
          <a:bodyPr>
            <a:norm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The Crucifixion of Giotto</a:t>
            </a:r>
            <a:r>
              <a:rPr lang="en-US" sz="2400" dirty="0">
                <a:latin typeface="Times New Roman" panose="02020603050405020304" pitchFamily="18" charset="0"/>
                <a:cs typeface="Times New Roman" panose="02020603050405020304" pitchFamily="18" charset="0"/>
              </a:rPr>
              <a:t>,” writes Bernadette </a:t>
            </a:r>
            <a:r>
              <a:rPr lang="en-US" sz="2400" dirty="0" err="1">
                <a:latin typeface="Times New Roman" panose="02020603050405020304" pitchFamily="18" charset="0"/>
                <a:cs typeface="Times New Roman" panose="02020603050405020304" pitchFamily="18" charset="0"/>
              </a:rPr>
              <a:t>Neipp</a:t>
            </a:r>
            <a:r>
              <a:rPr lang="en-US" sz="2400" dirty="0">
                <a:latin typeface="Times New Roman" panose="02020603050405020304" pitchFamily="18" charset="0"/>
                <a:cs typeface="Times New Roman" panose="02020603050405020304" pitchFamily="18" charset="0"/>
              </a:rPr>
              <a:t>, “is the expression of Franciscan spirituality in the gentleness of the expression of pain in Christ’s face in this fresco. He is not wearing the crown of thorns; a halo shines behind his head … The tragic aspect is expressed by those who surround Christ: the angels that fly weeping around the Crucified One, Mary Magdalene at the foot of the cross, Mary supported by John and another woman … The entire scene stands out before a sky of deep blue – the color of faith. The emphasis is on the sacrificial meaning of Christ’s death – the angels collect the blood that flows from his wounds. In his approach to the depiction of the crucifixion, Giotto had a huge influence on those who came after him, especially when it came to composition.”</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10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Lamentation</a:t>
            </a:r>
          </a:p>
        </p:txBody>
      </p:sp>
      <p:pic>
        <p:nvPicPr>
          <p:cNvPr id="7" name="Content Placeholder 6">
            <a:extLst>
              <a:ext uri="{FF2B5EF4-FFF2-40B4-BE49-F238E27FC236}">
                <a16:creationId xmlns:a16="http://schemas.microsoft.com/office/drawing/2014/main" id="{7FE3D306-A3C5-42A9-8DF7-421D53A5111A}"/>
              </a:ext>
            </a:extLst>
          </p:cNvPr>
          <p:cNvPicPr>
            <a:picLocks noGrp="1" noChangeAspect="1"/>
          </p:cNvPicPr>
          <p:nvPr>
            <p:ph idx="1"/>
          </p:nvPr>
        </p:nvPicPr>
        <p:blipFill rotWithShape="1">
          <a:blip r:embed="rId2"/>
          <a:srcRect l="4453" t="3901" r="3579" b="5466"/>
          <a:stretch/>
        </p:blipFill>
        <p:spPr>
          <a:xfrm>
            <a:off x="2756450" y="612391"/>
            <a:ext cx="6626087" cy="6040199"/>
          </a:xfrm>
        </p:spPr>
      </p:pic>
    </p:spTree>
    <p:extLst>
      <p:ext uri="{BB962C8B-B14F-4D97-AF65-F5344CB8AC3E}">
        <p14:creationId xmlns:p14="http://schemas.microsoft.com/office/powerpoint/2010/main" val="397646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The Last Judgement</a:t>
            </a:r>
          </a:p>
        </p:txBody>
      </p:sp>
      <p:pic>
        <p:nvPicPr>
          <p:cNvPr id="6" name="Content Placeholder 5">
            <a:extLst>
              <a:ext uri="{FF2B5EF4-FFF2-40B4-BE49-F238E27FC236}">
                <a16:creationId xmlns:a16="http://schemas.microsoft.com/office/drawing/2014/main" id="{CED3C7A6-8733-43E2-AE29-EC7540988B66}"/>
              </a:ext>
            </a:extLst>
          </p:cNvPr>
          <p:cNvPicPr>
            <a:picLocks noGrp="1" noChangeAspect="1"/>
          </p:cNvPicPr>
          <p:nvPr>
            <p:ph idx="1"/>
          </p:nvPr>
        </p:nvPicPr>
        <p:blipFill>
          <a:blip r:embed="rId2"/>
          <a:stretch>
            <a:fillRect/>
          </a:stretch>
        </p:blipFill>
        <p:spPr>
          <a:xfrm>
            <a:off x="1931557" y="569847"/>
            <a:ext cx="8232862" cy="6174647"/>
          </a:xfrm>
        </p:spPr>
      </p:pic>
    </p:spTree>
    <p:extLst>
      <p:ext uri="{BB962C8B-B14F-4D97-AF65-F5344CB8AC3E}">
        <p14:creationId xmlns:p14="http://schemas.microsoft.com/office/powerpoint/2010/main" val="362270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Ceiling with medallions</a:t>
            </a:r>
          </a:p>
        </p:txBody>
      </p:sp>
      <p:pic>
        <p:nvPicPr>
          <p:cNvPr id="7" name="Content Placeholder 6">
            <a:extLst>
              <a:ext uri="{FF2B5EF4-FFF2-40B4-BE49-F238E27FC236}">
                <a16:creationId xmlns:a16="http://schemas.microsoft.com/office/drawing/2014/main" id="{6FA2357F-EC9D-49CB-90FF-528FE7383A42}"/>
              </a:ext>
            </a:extLst>
          </p:cNvPr>
          <p:cNvPicPr>
            <a:picLocks noGrp="1" noChangeAspect="1"/>
          </p:cNvPicPr>
          <p:nvPr>
            <p:ph idx="1"/>
          </p:nvPr>
        </p:nvPicPr>
        <p:blipFill>
          <a:blip r:embed="rId2"/>
          <a:stretch>
            <a:fillRect/>
          </a:stretch>
        </p:blipFill>
        <p:spPr>
          <a:xfrm>
            <a:off x="3273287" y="887797"/>
            <a:ext cx="5645426" cy="5687766"/>
          </a:xfrm>
        </p:spPr>
      </p:pic>
    </p:spTree>
    <p:extLst>
      <p:ext uri="{BB962C8B-B14F-4D97-AF65-F5344CB8AC3E}">
        <p14:creationId xmlns:p14="http://schemas.microsoft.com/office/powerpoint/2010/main" val="227292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The Last Judgement</a:t>
            </a:r>
          </a:p>
        </p:txBody>
      </p:sp>
      <p:pic>
        <p:nvPicPr>
          <p:cNvPr id="11" name="Content Placeholder 10">
            <a:extLst>
              <a:ext uri="{FF2B5EF4-FFF2-40B4-BE49-F238E27FC236}">
                <a16:creationId xmlns:a16="http://schemas.microsoft.com/office/drawing/2014/main" id="{AB4C0B7F-D712-4F29-8483-6C62038B1EA0}"/>
              </a:ext>
            </a:extLst>
          </p:cNvPr>
          <p:cNvPicPr>
            <a:picLocks noGrp="1" noChangeAspect="1"/>
          </p:cNvPicPr>
          <p:nvPr>
            <p:ph idx="1"/>
          </p:nvPr>
        </p:nvPicPr>
        <p:blipFill>
          <a:blip r:embed="rId2"/>
          <a:stretch>
            <a:fillRect/>
          </a:stretch>
        </p:blipFill>
        <p:spPr>
          <a:xfrm>
            <a:off x="2902222" y="521106"/>
            <a:ext cx="6785113" cy="6318638"/>
          </a:xfrm>
        </p:spPr>
      </p:pic>
    </p:spTree>
    <p:extLst>
      <p:ext uri="{BB962C8B-B14F-4D97-AF65-F5344CB8AC3E}">
        <p14:creationId xmlns:p14="http://schemas.microsoft.com/office/powerpoint/2010/main" val="190437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1506-52B6-4A6A-9D15-3C1365A987BE}"/>
              </a:ext>
            </a:extLst>
          </p:cNvPr>
          <p:cNvSpPr>
            <a:spLocks noGrp="1"/>
          </p:cNvSpPr>
          <p:nvPr>
            <p:ph type="title"/>
          </p:nvPr>
        </p:nvSpPr>
        <p:spPr>
          <a:xfrm>
            <a:off x="1351722" y="53009"/>
            <a:ext cx="9788454" cy="649357"/>
          </a:xfrm>
        </p:spPr>
        <p:txBody>
          <a:bodyPr>
            <a:normAutofit/>
          </a:bodyPr>
          <a:lstStyle/>
          <a:p>
            <a:pPr algn="ctr"/>
            <a:r>
              <a:rPr lang="en-US" sz="3600" dirty="0">
                <a:latin typeface="Times New Roman" panose="02020603050405020304" pitchFamily="18" charset="0"/>
                <a:cs typeface="Times New Roman" panose="02020603050405020304" pitchFamily="18" charset="0"/>
              </a:rPr>
              <a:t>Renaissance</a:t>
            </a:r>
            <a:endParaRPr lang="en-US" sz="3600" dirty="0"/>
          </a:p>
        </p:txBody>
      </p:sp>
      <p:sp>
        <p:nvSpPr>
          <p:cNvPr id="3" name="Content Placeholder 2">
            <a:extLst>
              <a:ext uri="{FF2B5EF4-FFF2-40B4-BE49-F238E27FC236}">
                <a16:creationId xmlns:a16="http://schemas.microsoft.com/office/drawing/2014/main" id="{2F3D7A7C-7834-464D-838B-9074F075E7BC}"/>
              </a:ext>
            </a:extLst>
          </p:cNvPr>
          <p:cNvSpPr>
            <a:spLocks noGrp="1"/>
          </p:cNvSpPr>
          <p:nvPr>
            <p:ph idx="1"/>
          </p:nvPr>
        </p:nvSpPr>
        <p:spPr>
          <a:xfrm>
            <a:off x="357807" y="795130"/>
            <a:ext cx="11590750" cy="5963479"/>
          </a:xfrm>
        </p:spPr>
        <p:txBody>
          <a:bodyPr>
            <a:normAutofit/>
          </a:bodyPr>
          <a:lstStyle/>
          <a:p>
            <a:r>
              <a:rPr lang="en-US" sz="2400" dirty="0">
                <a:effectLst/>
                <a:latin typeface="Times New Roman" panose="02020603050405020304" pitchFamily="18" charset="0"/>
                <a:cs typeface="Times New Roman" panose="02020603050405020304" pitchFamily="18" charset="0"/>
              </a:rPr>
              <a:t>The Renaissance had a passion for art. Commissions came from kings, popes, princes, nobles, and lowborn mercenary captains. </a:t>
            </a:r>
          </a:p>
          <a:p>
            <a:r>
              <a:rPr lang="en-US" sz="2400" dirty="0">
                <a:effectLst/>
                <a:latin typeface="Times New Roman" panose="02020603050405020304" pitchFamily="18" charset="0"/>
                <a:cs typeface="Times New Roman" panose="02020603050405020304" pitchFamily="18" charset="0"/>
              </a:rPr>
              <a:t>Cities wanted their council halls decorated with huge murals, frescoes, and tapestries depicting great civic moments. Monasteries commissioned artists to paint frescoes in cells and refectories that would inspire monks to greater devotion. And civic, dynastic, and religious leaders hired architects to erect buildings at enormous expense to beautify the city or to serve as semipublic residences for leaders. Such art was designed to celebrate and impress.</a:t>
            </a:r>
          </a:p>
          <a:p>
            <a:r>
              <a:rPr lang="en-US" sz="2400" dirty="0">
                <a:effectLst/>
                <a:latin typeface="Times New Roman" panose="02020603050405020304" pitchFamily="18" charset="0"/>
                <a:cs typeface="Times New Roman" panose="02020603050405020304" pitchFamily="18" charset="0"/>
              </a:rPr>
              <a:t>A remarkable feature of Renaissance art was the heightened interaction between patron and artist. Patrons such as Lorenzo de’ Medici  (1449–1492) of Florence and popes Julius II (reigned 1503–1513) and </a:t>
            </a:r>
            <a:r>
              <a:rPr lang="en-US" sz="2400" dirty="0">
                <a:latin typeface="Times New Roman" panose="02020603050405020304" pitchFamily="18" charset="0"/>
                <a:cs typeface="Times New Roman" panose="02020603050405020304" pitchFamily="18" charset="0"/>
              </a:rPr>
              <a:t>Leo X</a:t>
            </a:r>
            <a:r>
              <a:rPr lang="en-US" sz="2400" dirty="0">
                <a:effectLst/>
                <a:latin typeface="Times New Roman" panose="02020603050405020304" pitchFamily="18" charset="0"/>
                <a:cs typeface="Times New Roman" panose="02020603050405020304" pitchFamily="18" charset="0"/>
              </a:rPr>
              <a:t> (reigned 1513–1521) were active and enlightened patrons.</a:t>
            </a:r>
          </a:p>
          <a:p>
            <a:r>
              <a:rPr lang="en-US" sz="2400" dirty="0">
                <a:effectLst/>
                <a:latin typeface="Times New Roman" panose="02020603050405020304" pitchFamily="18" charset="0"/>
                <a:cs typeface="Times New Roman" panose="02020603050405020304" pitchFamily="18" charset="0"/>
              </a:rPr>
              <a:t>Major art forms, such as paintings, sculptures, and buildings, have attracted the most attention, but works in the minor arts, including furniture, silver and gold objects, small metal works, table decorations, household objects, colorful ceramics, candlesticks, and priestly vestments were also produced in great abundance.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039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72E9-0316-43A1-9D30-FB8AE7DB4691}"/>
              </a:ext>
            </a:extLst>
          </p:cNvPr>
          <p:cNvSpPr>
            <a:spLocks noGrp="1"/>
          </p:cNvSpPr>
          <p:nvPr>
            <p:ph type="title"/>
          </p:nvPr>
        </p:nvSpPr>
        <p:spPr>
          <a:xfrm>
            <a:off x="1099930" y="47076"/>
            <a:ext cx="10253870" cy="522771"/>
          </a:xfrm>
        </p:spPr>
        <p:txBody>
          <a:bodyPr>
            <a:noAutofit/>
          </a:bodyPr>
          <a:lstStyle/>
          <a:p>
            <a:pPr algn="ctr"/>
            <a:r>
              <a:rPr lang="en-US" sz="3200" dirty="0">
                <a:latin typeface="Times New Roman" panose="02020603050405020304" pitchFamily="18" charset="0"/>
                <a:cs typeface="Times New Roman" panose="02020603050405020304" pitchFamily="18" charset="0"/>
              </a:rPr>
              <a:t>The Last Judgement (close-up study)</a:t>
            </a:r>
          </a:p>
        </p:txBody>
      </p:sp>
      <p:pic>
        <p:nvPicPr>
          <p:cNvPr id="6" name="Content Placeholder 5">
            <a:extLst>
              <a:ext uri="{FF2B5EF4-FFF2-40B4-BE49-F238E27FC236}">
                <a16:creationId xmlns:a16="http://schemas.microsoft.com/office/drawing/2014/main" id="{0D610FEF-1519-4091-8FC0-0360015E97AD}"/>
              </a:ext>
            </a:extLst>
          </p:cNvPr>
          <p:cNvPicPr>
            <a:picLocks noGrp="1" noChangeAspect="1"/>
          </p:cNvPicPr>
          <p:nvPr>
            <p:ph idx="1"/>
          </p:nvPr>
        </p:nvPicPr>
        <p:blipFill>
          <a:blip r:embed="rId2"/>
          <a:stretch>
            <a:fillRect/>
          </a:stretch>
        </p:blipFill>
        <p:spPr>
          <a:xfrm>
            <a:off x="2144234" y="874644"/>
            <a:ext cx="7335405" cy="5618921"/>
          </a:xfrm>
        </p:spPr>
      </p:pic>
    </p:spTree>
    <p:extLst>
      <p:ext uri="{BB962C8B-B14F-4D97-AF65-F5344CB8AC3E}">
        <p14:creationId xmlns:p14="http://schemas.microsoft.com/office/powerpoint/2010/main" val="326015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746E-1ED7-4F89-83E5-48C754C0B699}"/>
              </a:ext>
            </a:extLst>
          </p:cNvPr>
          <p:cNvSpPr>
            <a:spLocks noGrp="1"/>
          </p:cNvSpPr>
          <p:nvPr>
            <p:ph type="title"/>
          </p:nvPr>
        </p:nvSpPr>
        <p:spPr>
          <a:xfrm>
            <a:off x="811696" y="33818"/>
            <a:ext cx="10515600" cy="589032"/>
          </a:xfrm>
        </p:spPr>
        <p:txBody>
          <a:bodyPr>
            <a:normAutofit/>
          </a:bodyPr>
          <a:lstStyle/>
          <a:p>
            <a:pPr algn="ctr"/>
            <a:r>
              <a:rPr lang="en-US" sz="3200" dirty="0">
                <a:latin typeface="Times New Roman" panose="02020603050405020304" pitchFamily="18" charset="0"/>
                <a:cs typeface="Times New Roman" panose="02020603050405020304" pitchFamily="18" charset="0"/>
              </a:rPr>
              <a:t>Giotto with reference to his Work</a:t>
            </a:r>
          </a:p>
        </p:txBody>
      </p:sp>
      <p:sp>
        <p:nvSpPr>
          <p:cNvPr id="3" name="Content Placeholder 2">
            <a:extLst>
              <a:ext uri="{FF2B5EF4-FFF2-40B4-BE49-F238E27FC236}">
                <a16:creationId xmlns:a16="http://schemas.microsoft.com/office/drawing/2014/main" id="{26386982-C07A-4CC4-B9D4-9ABA3E0B41D5}"/>
              </a:ext>
            </a:extLst>
          </p:cNvPr>
          <p:cNvSpPr>
            <a:spLocks noGrp="1"/>
          </p:cNvSpPr>
          <p:nvPr>
            <p:ph idx="1"/>
          </p:nvPr>
        </p:nvSpPr>
        <p:spPr>
          <a:xfrm>
            <a:off x="278295" y="622850"/>
            <a:ext cx="11502887" cy="6201332"/>
          </a:xfrm>
        </p:spPr>
        <p:txBody>
          <a:bodyPr>
            <a:normAutofit/>
          </a:bodyPr>
          <a:lstStyle/>
          <a:p>
            <a:r>
              <a:rPr lang="en-US" sz="2400" dirty="0">
                <a:latin typeface="Times New Roman" panose="02020603050405020304" pitchFamily="18" charset="0"/>
                <a:cs typeface="Times New Roman" panose="02020603050405020304" pitchFamily="18" charset="0"/>
                <a:hlinkClick r:id="rId2"/>
              </a:rPr>
              <a:t>https://youtu.be/47QgqdeSi0U</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hlinkClick r:id="rId3"/>
              </a:rPr>
              <a:t>https://youtu.be/I356lV1v8Bc</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hlinkClick r:id="rId4"/>
              </a:rPr>
              <a:t>https://youtu.be/RbBQN0Wt_wY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hlinkClick r:id="rId5"/>
              </a:rPr>
              <a:t>https://youtu.be/6z_Kjsn8VLI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hlinkClick r:id="rId6"/>
              </a:rPr>
              <a:t>https://youtu.be/be9rz_HOnXI</a:t>
            </a:r>
            <a:r>
              <a:rPr lang="en-US" sz="2400" dirty="0">
                <a:latin typeface="Times New Roman" panose="02020603050405020304" pitchFamily="18" charset="0"/>
                <a:cs typeface="Times New Roman" panose="02020603050405020304" pitchFamily="18" charset="0"/>
              </a:rPr>
              <a:t> (Video links for Arena Chapel)</a:t>
            </a:r>
          </a:p>
        </p:txBody>
      </p:sp>
    </p:spTree>
    <p:extLst>
      <p:ext uri="{BB962C8B-B14F-4D97-AF65-F5344CB8AC3E}">
        <p14:creationId xmlns:p14="http://schemas.microsoft.com/office/powerpoint/2010/main" val="2232894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FB45-F537-4F4C-9F1C-74B0AC369D3A}"/>
              </a:ext>
            </a:extLst>
          </p:cNvPr>
          <p:cNvSpPr>
            <a:spLocks noGrp="1"/>
          </p:cNvSpPr>
          <p:nvPr>
            <p:ph type="title"/>
          </p:nvPr>
        </p:nvSpPr>
        <p:spPr>
          <a:xfrm>
            <a:off x="993912" y="47074"/>
            <a:ext cx="10359887" cy="589032"/>
          </a:xfrm>
        </p:spPr>
        <p:txBody>
          <a:bodyPr>
            <a:normAutofit/>
          </a:bodyPr>
          <a:lstStyle/>
          <a:p>
            <a:pPr algn="ctr"/>
            <a:r>
              <a:rPr lang="en-US" sz="32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C49DA791-22B5-4E69-BA93-4652BC36E0E9}"/>
              </a:ext>
            </a:extLst>
          </p:cNvPr>
          <p:cNvSpPr>
            <a:spLocks noGrp="1"/>
          </p:cNvSpPr>
          <p:nvPr>
            <p:ph idx="1"/>
          </p:nvPr>
        </p:nvSpPr>
        <p:spPr>
          <a:xfrm>
            <a:off x="185532" y="1417982"/>
            <a:ext cx="11741426" cy="4969565"/>
          </a:xfrm>
        </p:spPr>
        <p:txBody>
          <a:bodyPr>
            <a:normAutofit/>
          </a:bodyPr>
          <a:lstStyle/>
          <a:p>
            <a:r>
              <a:rPr lang="en-US" sz="2400" dirty="0">
                <a:latin typeface="Times New Roman" panose="02020603050405020304" pitchFamily="18" charset="0"/>
                <a:cs typeface="Times New Roman" panose="02020603050405020304" pitchFamily="18" charset="0"/>
              </a:rPr>
              <a:t>Many of the greatest artists-Leonardo or Michelangelo, Rembrandt or Goya, for instance-a are not regarded as having started a school of painting. Giotto did.</a:t>
            </a:r>
          </a:p>
          <a:p>
            <a:r>
              <a:rPr lang="en-US" sz="2400" dirty="0">
                <a:latin typeface="Times New Roman" panose="02020603050405020304" pitchFamily="18" charset="0"/>
                <a:cs typeface="Times New Roman" panose="02020603050405020304" pitchFamily="18" charset="0"/>
              </a:rPr>
              <a:t>He directly influenced the work of his pupils, many of whom became major artists in their own right, and he was instrumental in determining the style of following generations. By the time of Giotto’s death, there had been a radical change in the prevailing style of painting. His work spelled an end to the stylization of Byzantine art. He introduced naturalism in art, in the representation of people and objects with real depth, and this opened the way for the Renaissance. The work of Giotto and his followers in the 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therefore marks a major turning point in the history of European art. </a:t>
            </a:r>
          </a:p>
        </p:txBody>
      </p:sp>
    </p:spTree>
    <p:extLst>
      <p:ext uri="{BB962C8B-B14F-4D97-AF65-F5344CB8AC3E}">
        <p14:creationId xmlns:p14="http://schemas.microsoft.com/office/powerpoint/2010/main" val="224045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1506-52B6-4A6A-9D15-3C1365A987BE}"/>
              </a:ext>
            </a:extLst>
          </p:cNvPr>
          <p:cNvSpPr>
            <a:spLocks noGrp="1"/>
          </p:cNvSpPr>
          <p:nvPr>
            <p:ph type="title"/>
          </p:nvPr>
        </p:nvSpPr>
        <p:spPr>
          <a:xfrm>
            <a:off x="1351722" y="1"/>
            <a:ext cx="9788454" cy="649357"/>
          </a:xfrm>
        </p:spPr>
        <p:txBody>
          <a:bodyPr>
            <a:normAutofit/>
          </a:bodyPr>
          <a:lstStyle/>
          <a:p>
            <a:pPr algn="ctr"/>
            <a:r>
              <a:rPr lang="en-US" sz="3200" dirty="0">
                <a:latin typeface="Times New Roman" panose="02020603050405020304" pitchFamily="18" charset="0"/>
                <a:cs typeface="Times New Roman" panose="02020603050405020304" pitchFamily="18" charset="0"/>
              </a:rPr>
              <a:t>Two major divisions of the Renaissance</a:t>
            </a:r>
            <a:endParaRPr lang="en-US" sz="3200" dirty="0"/>
          </a:p>
        </p:txBody>
      </p:sp>
      <p:sp>
        <p:nvSpPr>
          <p:cNvPr id="3" name="Content Placeholder 2">
            <a:extLst>
              <a:ext uri="{FF2B5EF4-FFF2-40B4-BE49-F238E27FC236}">
                <a16:creationId xmlns:a16="http://schemas.microsoft.com/office/drawing/2014/main" id="{2F3D7A7C-7834-464D-838B-9074F075E7BC}"/>
              </a:ext>
            </a:extLst>
          </p:cNvPr>
          <p:cNvSpPr>
            <a:spLocks noGrp="1"/>
          </p:cNvSpPr>
          <p:nvPr>
            <p:ph idx="1"/>
          </p:nvPr>
        </p:nvSpPr>
        <p:spPr>
          <a:xfrm>
            <a:off x="0" y="543340"/>
            <a:ext cx="12192001" cy="62484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1. Italian Renaissance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Knowledge</a:t>
            </a:r>
            <a:r>
              <a:rPr lang="en-US" sz="2400" dirty="0">
                <a:latin typeface="Times New Roman" panose="02020603050405020304" pitchFamily="18" charset="0"/>
                <a:cs typeface="Times New Roman" panose="02020603050405020304" pitchFamily="18" charset="0"/>
              </a:rPr>
              <a:t> was the main key. </a:t>
            </a:r>
            <a:r>
              <a:rPr lang="en-US" sz="2200" dirty="0">
                <a:latin typeface="Times New Roman" panose="02020603050405020304" pitchFamily="18" charset="0"/>
                <a:cs typeface="Times New Roman" panose="02020603050405020304" pitchFamily="18" charset="0"/>
              </a:rPr>
              <a:t>It focused on the city states of the Northern Italy and Rome</a:t>
            </a:r>
          </a:p>
          <a:p>
            <a:r>
              <a:rPr lang="en-US" sz="2400" dirty="0">
                <a:latin typeface="Times New Roman" panose="02020603050405020304" pitchFamily="18" charset="0"/>
                <a:cs typeface="Times New Roman" panose="02020603050405020304" pitchFamily="18" charset="0"/>
              </a:rPr>
              <a:t>2. Northern Renaissance</a:t>
            </a:r>
          </a:p>
          <a:p>
            <a:pPr marL="0" indent="0">
              <a:buNone/>
            </a:pPr>
            <a:r>
              <a:rPr lang="en-US" sz="2200" dirty="0">
                <a:latin typeface="Times New Roman" panose="02020603050405020304" pitchFamily="18" charset="0"/>
                <a:cs typeface="Times New Roman" panose="02020603050405020304" pitchFamily="18" charset="0"/>
              </a:rPr>
              <a:t>It focused on the regions of Northern Europe like England, Spain, France, Netherlands and Germanic Regions (Roman Empire)</a:t>
            </a:r>
          </a:p>
          <a:p>
            <a:r>
              <a:rPr lang="en-US" sz="2400" dirty="0">
                <a:latin typeface="Times New Roman" panose="02020603050405020304" pitchFamily="18" charset="0"/>
                <a:cs typeface="Times New Roman" panose="02020603050405020304" pitchFamily="18" charset="0"/>
              </a:rPr>
              <a:t>Major Themes of the Renaissance</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Humanism:</a:t>
            </a:r>
          </a:p>
          <a:p>
            <a:pPr marL="0" indent="0">
              <a:buNone/>
            </a:pPr>
            <a:r>
              <a:rPr lang="en-US" sz="2200" dirty="0">
                <a:latin typeface="Times New Roman" panose="02020603050405020304" pitchFamily="18" charset="0"/>
                <a:cs typeface="Times New Roman" panose="02020603050405020304" pitchFamily="18" charset="0"/>
              </a:rPr>
              <a:t>According to Cambridge Dictionary humanism is a system of thought and reasoning based on human values and interests, often without accepting the beliefs of religion. It focused on human potential, human progress, and the expansion of human knowledge. </a:t>
            </a:r>
          </a:p>
          <a:p>
            <a:pPr marL="0" indent="0">
              <a:buNone/>
            </a:pPr>
            <a:r>
              <a:rPr lang="en-US" sz="2400" dirty="0">
                <a:latin typeface="Times New Roman" panose="02020603050405020304" pitchFamily="18" charset="0"/>
                <a:cs typeface="Times New Roman" panose="02020603050405020304" pitchFamily="18" charset="0"/>
              </a:rPr>
              <a:t>	ii) </a:t>
            </a:r>
            <a:r>
              <a:rPr lang="en-US" sz="2400" u="sng" dirty="0">
                <a:latin typeface="Times New Roman" panose="02020603050405020304" pitchFamily="18" charset="0"/>
                <a:cs typeface="Times New Roman" panose="02020603050405020304" pitchFamily="18" charset="0"/>
              </a:rPr>
              <a:t>Secularism:</a:t>
            </a:r>
          </a:p>
          <a:p>
            <a:pPr marL="0" indent="0">
              <a:buNone/>
            </a:pPr>
            <a:r>
              <a:rPr lang="en-US" sz="2200" dirty="0">
                <a:latin typeface="Times New Roman" panose="02020603050405020304" pitchFamily="18" charset="0"/>
                <a:cs typeface="Times New Roman" panose="02020603050405020304" pitchFamily="18" charset="0"/>
              </a:rPr>
              <a:t>a) Separation of religious institutions from state institutions and a public sphere where religion may participate, but not dominate.</a:t>
            </a:r>
          </a:p>
          <a:p>
            <a:pPr marL="0" indent="0">
              <a:buNone/>
            </a:pPr>
            <a:r>
              <a:rPr lang="en-US" sz="2200" dirty="0">
                <a:latin typeface="Times New Roman" panose="02020603050405020304" pitchFamily="18" charset="0"/>
                <a:cs typeface="Times New Roman" panose="02020603050405020304" pitchFamily="18" charset="0"/>
              </a:rPr>
              <a:t>b) Freedom to practice one’s faith or belief. and c) Equality .</a:t>
            </a:r>
          </a:p>
          <a:p>
            <a:pPr marL="0" indent="0">
              <a:buNone/>
            </a:pPr>
            <a:r>
              <a:rPr lang="en-US" sz="2400" dirty="0">
                <a:latin typeface="Times New Roman" panose="02020603050405020304" pitchFamily="18" charset="0"/>
                <a:cs typeface="Times New Roman" panose="02020603050405020304" pitchFamily="18" charset="0"/>
              </a:rPr>
              <a:t>iii) </a:t>
            </a:r>
            <a:r>
              <a:rPr lang="en-US" sz="2400" u="sng" dirty="0">
                <a:latin typeface="Times New Roman" panose="02020603050405020304" pitchFamily="18" charset="0"/>
                <a:cs typeface="Times New Roman" panose="02020603050405020304" pitchFamily="18" charset="0"/>
              </a:rPr>
              <a:t>Individualism: </a:t>
            </a:r>
            <a:r>
              <a:rPr lang="en-US" sz="2200" dirty="0">
                <a:latin typeface="Times New Roman" panose="02020603050405020304" pitchFamily="18" charset="0"/>
                <a:cs typeface="Times New Roman" panose="02020603050405020304" pitchFamily="18" charset="0"/>
              </a:rPr>
              <a:t>A social theory favoring freedom of action for individuals over collective or state control</a:t>
            </a:r>
          </a:p>
        </p:txBody>
      </p:sp>
    </p:spTree>
    <p:extLst>
      <p:ext uri="{BB962C8B-B14F-4D97-AF65-F5344CB8AC3E}">
        <p14:creationId xmlns:p14="http://schemas.microsoft.com/office/powerpoint/2010/main" val="314171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6072-D97C-485C-8CAF-59F3C10919C6}"/>
              </a:ext>
            </a:extLst>
          </p:cNvPr>
          <p:cNvSpPr>
            <a:spLocks noGrp="1"/>
          </p:cNvSpPr>
          <p:nvPr>
            <p:ph type="title"/>
          </p:nvPr>
        </p:nvSpPr>
        <p:spPr>
          <a:xfrm>
            <a:off x="477078" y="20569"/>
            <a:ext cx="10876722" cy="655292"/>
          </a:xfrm>
        </p:spPr>
        <p:txBody>
          <a:bodyPr>
            <a:normAutofit/>
          </a:bodyPr>
          <a:lstStyle/>
          <a:p>
            <a:pPr algn="ctr"/>
            <a:r>
              <a:rPr lang="en-US" sz="3200" dirty="0">
                <a:latin typeface="Times New Roman" panose="02020603050405020304" pitchFamily="18" charset="0"/>
                <a:cs typeface="Times New Roman" panose="02020603050405020304" pitchFamily="18" charset="0"/>
              </a:rPr>
              <a:t>Late 13</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and early 14</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century with reference to Giotto</a:t>
            </a:r>
          </a:p>
        </p:txBody>
      </p:sp>
      <p:sp>
        <p:nvSpPr>
          <p:cNvPr id="3" name="Content Placeholder 2">
            <a:extLst>
              <a:ext uri="{FF2B5EF4-FFF2-40B4-BE49-F238E27FC236}">
                <a16:creationId xmlns:a16="http://schemas.microsoft.com/office/drawing/2014/main" id="{F8C267E7-AD7F-4D8C-BDAA-67BEBF538218}"/>
              </a:ext>
            </a:extLst>
          </p:cNvPr>
          <p:cNvSpPr>
            <a:spLocks noGrp="1"/>
          </p:cNvSpPr>
          <p:nvPr>
            <p:ph idx="1"/>
          </p:nvPr>
        </p:nvSpPr>
        <p:spPr>
          <a:xfrm>
            <a:off x="304800" y="795128"/>
            <a:ext cx="11555896" cy="5923721"/>
          </a:xfrm>
        </p:spPr>
        <p:txBody>
          <a:bodyPr>
            <a:normAutofit/>
          </a:bodyPr>
          <a:lstStyle/>
          <a:p>
            <a:r>
              <a:rPr lang="en-US" sz="2400" dirty="0">
                <a:latin typeface="Times New Roman" panose="02020603050405020304" pitchFamily="18" charset="0"/>
                <a:cs typeface="Times New Roman" panose="02020603050405020304" pitchFamily="18" charset="0"/>
              </a:rPr>
              <a:t>In the late 13</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early 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centuries, Europe was experiencing a period of exceptional growth. The population was steadily increasing, trade flourished, cities were expanding, and new churches and civic buildings were going up everywhere. Central Italy at that time was the scene of a renewal in Western art, of which the outstanding figure was Giotto di Bondone.</a:t>
            </a:r>
          </a:p>
          <a:p>
            <a:r>
              <a:rPr lang="en-US" sz="2400" dirty="0">
                <a:latin typeface="Times New Roman" panose="02020603050405020304" pitchFamily="18" charset="0"/>
                <a:cs typeface="Times New Roman" panose="02020603050405020304" pitchFamily="18" charset="0"/>
              </a:rPr>
              <a:t>He was a pupil of Cimabue and worked with major sculptors and painters including Arnolfo di Cambio, Duccio di Buoninsegna, Pietro Cavallini and Simone Martini. Giotto worked for popes and kings, and especially for the new religious orders which had sprung up in the 13</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the Franciscans and Dominicans.  </a:t>
            </a:r>
          </a:p>
          <a:p>
            <a:r>
              <a:rPr lang="en-US" sz="2400" dirty="0">
                <a:latin typeface="Times New Roman" panose="02020603050405020304" pitchFamily="18" charset="0"/>
                <a:cs typeface="Times New Roman" panose="02020603050405020304" pitchFamily="18" charset="0"/>
              </a:rPr>
              <a:t>(https://youtu.be/zSAabnzWWiU video link)</a:t>
            </a:r>
          </a:p>
          <a:p>
            <a:r>
              <a:rPr lang="en-US" sz="2400" dirty="0">
                <a:latin typeface="Times New Roman" panose="02020603050405020304" pitchFamily="18" charset="0"/>
                <a:cs typeface="Times New Roman" panose="02020603050405020304" pitchFamily="18" charset="0"/>
              </a:rPr>
              <a:t>Giotto di Bondone simply known as Giotto is considered to be the earliest link for revolutionizing Italian painting. Giotto is acclaimed as the first Renaissance painter because he created expressive, anatomically convincing figures in clearly defined three-dimensional spaces. Both his contemporaries and his successors hailed him as the man who brought about the </a:t>
            </a:r>
            <a:r>
              <a:rPr lang="en-US" sz="2400" b="1" dirty="0">
                <a:latin typeface="Times New Roman" panose="02020603050405020304" pitchFamily="18" charset="0"/>
                <a:cs typeface="Times New Roman" panose="02020603050405020304" pitchFamily="18" charset="0"/>
              </a:rPr>
              <a:t>rebirth of painting </a:t>
            </a:r>
            <a:r>
              <a:rPr lang="en-US" sz="2400" dirty="0">
                <a:latin typeface="Times New Roman" panose="02020603050405020304" pitchFamily="18" charset="0"/>
                <a:cs typeface="Times New Roman" panose="02020603050405020304" pitchFamily="18" charset="0"/>
              </a:rPr>
              <a:t>and helped make his native Florence the center of Italian art.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89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7DA9-6071-4BF0-9C9A-A25BBCAC96C7}"/>
              </a:ext>
            </a:extLst>
          </p:cNvPr>
          <p:cNvSpPr>
            <a:spLocks noGrp="1"/>
          </p:cNvSpPr>
          <p:nvPr>
            <p:ph type="title"/>
          </p:nvPr>
        </p:nvSpPr>
        <p:spPr>
          <a:xfrm>
            <a:off x="1166192" y="100081"/>
            <a:ext cx="10055087" cy="456510"/>
          </a:xfrm>
        </p:spPr>
        <p:txBody>
          <a:bodyPr>
            <a:noAutofit/>
          </a:bodyPr>
          <a:lstStyle/>
          <a:p>
            <a:pPr algn="ctr"/>
            <a:r>
              <a:rPr lang="en-US" sz="3200" dirty="0">
                <a:latin typeface="Times New Roman" panose="02020603050405020304" pitchFamily="18" charset="0"/>
                <a:cs typeface="Times New Roman" panose="02020603050405020304" pitchFamily="18" charset="0"/>
              </a:rPr>
              <a:t>Giotto di Bondone (1267-1337)</a:t>
            </a:r>
          </a:p>
        </p:txBody>
      </p:sp>
      <p:sp>
        <p:nvSpPr>
          <p:cNvPr id="3" name="Content Placeholder 2">
            <a:extLst>
              <a:ext uri="{FF2B5EF4-FFF2-40B4-BE49-F238E27FC236}">
                <a16:creationId xmlns:a16="http://schemas.microsoft.com/office/drawing/2014/main" id="{C6929360-573B-48FA-8C1D-5F1CBD8D39F0}"/>
              </a:ext>
            </a:extLst>
          </p:cNvPr>
          <p:cNvSpPr>
            <a:spLocks noGrp="1"/>
          </p:cNvSpPr>
          <p:nvPr>
            <p:ph idx="1"/>
          </p:nvPr>
        </p:nvSpPr>
        <p:spPr>
          <a:xfrm>
            <a:off x="172277" y="781878"/>
            <a:ext cx="11926957" cy="5910470"/>
          </a:xfrm>
        </p:spPr>
        <p:txBody>
          <a:bodyPr>
            <a:normAutofit/>
          </a:bodyPr>
          <a:lstStyle/>
          <a:p>
            <a:r>
              <a:rPr lang="en-US" sz="2400" dirty="0">
                <a:latin typeface="Times New Roman" panose="02020603050405020304" pitchFamily="18" charset="0"/>
                <a:cs typeface="Times New Roman" panose="02020603050405020304" pitchFamily="18" charset="0"/>
              </a:rPr>
              <a:t>After centuries of Byzantine influence, the figures painted by Giotto were people of flesh and blood, depicted in familiar settings.</a:t>
            </a:r>
          </a:p>
          <a:p>
            <a:r>
              <a:rPr lang="en-US" sz="2400" dirty="0">
                <a:latin typeface="Times New Roman" panose="02020603050405020304" pitchFamily="18" charset="0"/>
                <a:cs typeface="Times New Roman" panose="02020603050405020304" pitchFamily="18" charset="0"/>
              </a:rPr>
              <a:t>In the middle ages, painters and sculptors were regarded simply as craftsmen of no great social standing. Giotto was one of the first artists about whom significant factual information was recorded in history. This was due also to the fact that he came from the proud and powerful city of Florence, whose rulers wanted to record its history for generations to come. </a:t>
            </a:r>
          </a:p>
          <a:p>
            <a:r>
              <a:rPr lang="en-US" sz="2400" dirty="0">
                <a:latin typeface="Times New Roman" panose="02020603050405020304" pitchFamily="18" charset="0"/>
                <a:cs typeface="Times New Roman" panose="02020603050405020304" pitchFamily="18" charset="0"/>
              </a:rPr>
              <a:t>However, Giotto had predominant exceptional abilities on the bases of which he was chosen by Cimabue. Giotto was born in Florence, in 1267. His father Bondone grew crops and raised sheep. In the early chroniclers it has been recorded, that at the age of 10, one day after looking at the sheep, Giotto was drawing of them with a sharp stone on a flat piece of rock. Cimabue, the great painter of the time, happened to be passing that way and, surprised by the child’s ability, convinced his father to let him join in his workshop. The reality is somewhat different, it is known fact that during Giotto’s boyhood, many country people were leaving the land and moving into Florence. Bondone was one of them, in the Tuscan capital, he first sent his son to work for the wool guild. Then, aware of his talents, he placed him in Cimabue’s workshop.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55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746E-1ED7-4F89-83E5-48C754C0B699}"/>
              </a:ext>
            </a:extLst>
          </p:cNvPr>
          <p:cNvSpPr>
            <a:spLocks noGrp="1"/>
          </p:cNvSpPr>
          <p:nvPr>
            <p:ph type="title"/>
          </p:nvPr>
        </p:nvSpPr>
        <p:spPr>
          <a:xfrm>
            <a:off x="811696" y="33818"/>
            <a:ext cx="10515600" cy="589032"/>
          </a:xfrm>
        </p:spPr>
        <p:txBody>
          <a:bodyPr>
            <a:normAutofit/>
          </a:bodyPr>
          <a:lstStyle/>
          <a:p>
            <a:pPr algn="ctr"/>
            <a:r>
              <a:rPr lang="en-US" sz="3200" dirty="0">
                <a:latin typeface="Times New Roman" panose="02020603050405020304" pitchFamily="18" charset="0"/>
                <a:cs typeface="Times New Roman" panose="02020603050405020304" pitchFamily="18" charset="0"/>
              </a:rPr>
              <a:t>Giotto with reference to his Work</a:t>
            </a:r>
          </a:p>
        </p:txBody>
      </p:sp>
      <p:sp>
        <p:nvSpPr>
          <p:cNvPr id="3" name="Content Placeholder 2">
            <a:extLst>
              <a:ext uri="{FF2B5EF4-FFF2-40B4-BE49-F238E27FC236}">
                <a16:creationId xmlns:a16="http://schemas.microsoft.com/office/drawing/2014/main" id="{26386982-C07A-4CC4-B9D4-9ABA3E0B41D5}"/>
              </a:ext>
            </a:extLst>
          </p:cNvPr>
          <p:cNvSpPr>
            <a:spLocks noGrp="1"/>
          </p:cNvSpPr>
          <p:nvPr>
            <p:ph idx="1"/>
          </p:nvPr>
        </p:nvSpPr>
        <p:spPr>
          <a:xfrm>
            <a:off x="278295" y="622850"/>
            <a:ext cx="11502887" cy="6201332"/>
          </a:xfrm>
        </p:spPr>
        <p:txBody>
          <a:bodyPr>
            <a:normAutofit/>
          </a:bodyPr>
          <a:lstStyle/>
          <a:p>
            <a:r>
              <a:rPr lang="en-US" sz="2400" dirty="0">
                <a:latin typeface="Times New Roman" panose="02020603050405020304" pitchFamily="18" charset="0"/>
                <a:cs typeface="Times New Roman" panose="02020603050405020304" pitchFamily="18" charset="0"/>
              </a:rPr>
              <a:t>Cimabue who painted in a manner that is clearly medieval, having aspects of both the Byzantine and the Gothic. Cimabue in the late 13</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received acknowledgment after reviving the art of painting, departing from the Byzantine style to show people and things in a more realistic way. Cimabue was an innovator in representing human facial expressions. Giotto followed his foot steps and he also used to accompany Cimabue on his long trips to Rome and Assisi.</a:t>
            </a:r>
          </a:p>
          <a:p>
            <a:r>
              <a:rPr lang="en-US" sz="2400" dirty="0">
                <a:latin typeface="Times New Roman" panose="02020603050405020304" pitchFamily="18" charset="0"/>
                <a:cs typeface="Times New Roman" panose="02020603050405020304" pitchFamily="18" charset="0"/>
              </a:rPr>
              <a:t>However ahead from his master, Giotto’s monumentality of forms and clarity of compositions was revolutionary in style. As well as his revolutionary way of painting figures which are solidly three-dimensional, have faces and gestures that are based on close observation and are clothed, not in swirling formalized drapery, but in garments that hang naturally and have form and weight.</a:t>
            </a:r>
          </a:p>
          <a:p>
            <a:r>
              <a:rPr lang="en-US" sz="2400" dirty="0">
                <a:latin typeface="Times New Roman" panose="02020603050405020304" pitchFamily="18" charset="0"/>
                <a:cs typeface="Times New Roman" panose="02020603050405020304" pitchFamily="18" charset="0"/>
              </a:rPr>
              <a:t>He also took bold steps in foreshortening and with having characters face inwards, with their backs towards the observer, creating the illusion of space.</a:t>
            </a:r>
          </a:p>
          <a:p>
            <a:r>
              <a:rPr lang="en-US" sz="2400" dirty="0">
                <a:latin typeface="Times New Roman" panose="02020603050405020304" pitchFamily="18" charset="0"/>
                <a:cs typeface="Times New Roman" panose="02020603050405020304" pitchFamily="18" charset="0"/>
              </a:rPr>
              <a:t>Giotto had exceptional drawing skills, in the 16</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Giorgio Vasari wrote that Giotto was able to draw a perfectly round “O” freehand, In fact, “as round as Giotto’s ‘O’” became a proverbial expression.</a:t>
            </a:r>
          </a:p>
        </p:txBody>
      </p:sp>
    </p:spTree>
    <p:extLst>
      <p:ext uri="{BB962C8B-B14F-4D97-AF65-F5344CB8AC3E}">
        <p14:creationId xmlns:p14="http://schemas.microsoft.com/office/powerpoint/2010/main" val="206763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746E-1ED7-4F89-83E5-48C754C0B699}"/>
              </a:ext>
            </a:extLst>
          </p:cNvPr>
          <p:cNvSpPr>
            <a:spLocks noGrp="1"/>
          </p:cNvSpPr>
          <p:nvPr>
            <p:ph type="title"/>
          </p:nvPr>
        </p:nvSpPr>
        <p:spPr>
          <a:xfrm>
            <a:off x="811696" y="33818"/>
            <a:ext cx="10515600" cy="589032"/>
          </a:xfrm>
        </p:spPr>
        <p:txBody>
          <a:bodyPr>
            <a:normAutofit/>
          </a:bodyPr>
          <a:lstStyle/>
          <a:p>
            <a:pPr algn="ctr"/>
            <a:r>
              <a:rPr lang="en-US" sz="3200" dirty="0">
                <a:latin typeface="Times New Roman" panose="02020603050405020304" pitchFamily="18" charset="0"/>
                <a:cs typeface="Times New Roman" panose="02020603050405020304" pitchFamily="18" charset="0"/>
              </a:rPr>
              <a:t>Giotto with reference to his Work</a:t>
            </a:r>
          </a:p>
        </p:txBody>
      </p:sp>
      <p:sp>
        <p:nvSpPr>
          <p:cNvPr id="3" name="Content Placeholder 2">
            <a:extLst>
              <a:ext uri="{FF2B5EF4-FFF2-40B4-BE49-F238E27FC236}">
                <a16:creationId xmlns:a16="http://schemas.microsoft.com/office/drawing/2014/main" id="{26386982-C07A-4CC4-B9D4-9ABA3E0B41D5}"/>
              </a:ext>
            </a:extLst>
          </p:cNvPr>
          <p:cNvSpPr>
            <a:spLocks noGrp="1"/>
          </p:cNvSpPr>
          <p:nvPr>
            <p:ph idx="1"/>
          </p:nvPr>
        </p:nvSpPr>
        <p:spPr>
          <a:xfrm>
            <a:off x="278295" y="622850"/>
            <a:ext cx="11502887" cy="6201332"/>
          </a:xfrm>
        </p:spPr>
        <p:txBody>
          <a:bodyPr>
            <a:normAutofit/>
          </a:bodyPr>
          <a:lstStyle/>
          <a:p>
            <a:r>
              <a:rPr lang="en-US" sz="2400" dirty="0">
                <a:latin typeface="Times New Roman" panose="02020603050405020304" pitchFamily="18" charset="0"/>
                <a:cs typeface="Times New Roman" panose="02020603050405020304" pitchFamily="18" charset="0"/>
              </a:rPr>
              <a:t>Stories about Giotto’s skill and his relationship with Cimabue were common in the 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According to one story, when Cimabue was out of the workshop one day, Giotto painted a fly on the nose of a figure Cimabue had been working on. When the master returned, he is said to have tried several times to brush away the fly, so realistically was it drawn.</a:t>
            </a:r>
          </a:p>
          <a:p>
            <a:r>
              <a:rPr lang="en-US" sz="2400" dirty="0">
                <a:latin typeface="Times New Roman" panose="02020603050405020304" pitchFamily="18" charset="0"/>
                <a:cs typeface="Times New Roman" panose="02020603050405020304" pitchFamily="18" charset="0"/>
              </a:rPr>
              <a:t>Dante, the great Florentine poet and Giotto’s contemporary, wrote some years later that Cimabue had been the greatest artist until the arrival of Giotto. Cimabue also helped Giotto for setting up a workshop of his own when he was between the ages of twenty-two to twenty-five.</a:t>
            </a:r>
          </a:p>
          <a:p>
            <a:r>
              <a:rPr lang="en-US" sz="2400" dirty="0">
                <a:latin typeface="Times New Roman" panose="02020603050405020304" pitchFamily="18" charset="0"/>
                <a:cs typeface="Times New Roman" panose="02020603050405020304" pitchFamily="18" charset="0"/>
              </a:rPr>
              <a:t>His first important commission was for a large crucifix for the Dominican Church of Santa Maria Novella in Florence. Cimabue recommended his pupil for this commissioned project which was to hang in the center of the nave. </a:t>
            </a:r>
          </a:p>
          <a:p>
            <a:r>
              <a:rPr lang="en-US" sz="2400" dirty="0">
                <a:latin typeface="Times New Roman" panose="02020603050405020304" pitchFamily="18" charset="0"/>
                <a:cs typeface="Times New Roman" panose="02020603050405020304" pitchFamily="18" charset="0"/>
              </a:rPr>
              <a:t>Earlier in his career, Giotto received recognition as a result of getting commissions from important patrons, that led him to frequent journeys up and down Italy. In central Italy, he undertook work in Assisi and Rome; in the south, in Naples; in the north, in Milan, Rimini, Ravenna and Padua.</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79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4188-2380-406D-90F9-23C96575BD39}"/>
              </a:ext>
            </a:extLst>
          </p:cNvPr>
          <p:cNvSpPr>
            <a:spLocks noGrp="1"/>
          </p:cNvSpPr>
          <p:nvPr>
            <p:ph type="title"/>
          </p:nvPr>
        </p:nvSpPr>
        <p:spPr>
          <a:xfrm>
            <a:off x="1086678" y="33825"/>
            <a:ext cx="10268710" cy="469762"/>
          </a:xfrm>
        </p:spPr>
        <p:txBody>
          <a:bodyPr>
            <a:noAutofit/>
          </a:bodyPr>
          <a:lstStyle/>
          <a:p>
            <a:pPr algn="ctr"/>
            <a:r>
              <a:rPr lang="en-US" sz="3200" dirty="0">
                <a:latin typeface="Times New Roman" panose="02020603050405020304" pitchFamily="18" charset="0"/>
                <a:cs typeface="Times New Roman" panose="02020603050405020304" pitchFamily="18" charset="0"/>
              </a:rPr>
              <a:t>Crucifixes</a:t>
            </a:r>
          </a:p>
        </p:txBody>
      </p:sp>
      <p:sp>
        <p:nvSpPr>
          <p:cNvPr id="3" name="Text Placeholder 2">
            <a:extLst>
              <a:ext uri="{FF2B5EF4-FFF2-40B4-BE49-F238E27FC236}">
                <a16:creationId xmlns:a16="http://schemas.microsoft.com/office/drawing/2014/main" id="{5E074EE9-D56A-4CC4-BD53-91621D01AA5A}"/>
              </a:ext>
            </a:extLst>
          </p:cNvPr>
          <p:cNvSpPr>
            <a:spLocks noGrp="1"/>
          </p:cNvSpPr>
          <p:nvPr>
            <p:ph type="body" idx="1"/>
          </p:nvPr>
        </p:nvSpPr>
        <p:spPr>
          <a:xfrm>
            <a:off x="836612" y="530088"/>
            <a:ext cx="5160963" cy="570258"/>
          </a:xfrm>
        </p:spPr>
        <p:txBody>
          <a:bodyPr/>
          <a:lstStyle/>
          <a:p>
            <a:pPr algn="ctr"/>
            <a:r>
              <a:rPr lang="en-US" b="0" dirty="0">
                <a:latin typeface="Times New Roman" panose="02020603050405020304" pitchFamily="18" charset="0"/>
                <a:cs typeface="Times New Roman" panose="02020603050405020304" pitchFamily="18" charset="0"/>
              </a:rPr>
              <a:t>Crucifix by Cimabue (c. 1280)</a:t>
            </a:r>
          </a:p>
        </p:txBody>
      </p:sp>
      <p:pic>
        <p:nvPicPr>
          <p:cNvPr id="8" name="Content Placeholder 7">
            <a:extLst>
              <a:ext uri="{FF2B5EF4-FFF2-40B4-BE49-F238E27FC236}">
                <a16:creationId xmlns:a16="http://schemas.microsoft.com/office/drawing/2014/main" id="{0FC1AEDF-8793-4699-8AFC-D7B4A1C340F5}"/>
              </a:ext>
            </a:extLst>
          </p:cNvPr>
          <p:cNvPicPr>
            <a:picLocks noGrp="1" noChangeAspect="1"/>
          </p:cNvPicPr>
          <p:nvPr>
            <p:ph sz="half" idx="2"/>
          </p:nvPr>
        </p:nvPicPr>
        <p:blipFill rotWithShape="1">
          <a:blip r:embed="rId2"/>
          <a:srcRect t="4297" b="5549"/>
          <a:stretch/>
        </p:blipFill>
        <p:spPr>
          <a:xfrm>
            <a:off x="660605" y="1216440"/>
            <a:ext cx="5079804" cy="5607735"/>
          </a:xfrm>
        </p:spPr>
      </p:pic>
      <p:sp>
        <p:nvSpPr>
          <p:cNvPr id="5" name="Text Placeholder 4">
            <a:extLst>
              <a:ext uri="{FF2B5EF4-FFF2-40B4-BE49-F238E27FC236}">
                <a16:creationId xmlns:a16="http://schemas.microsoft.com/office/drawing/2014/main" id="{CBF3A6CF-34E6-4CCC-8EE0-F5FBE048C36B}"/>
              </a:ext>
            </a:extLst>
          </p:cNvPr>
          <p:cNvSpPr>
            <a:spLocks noGrp="1"/>
          </p:cNvSpPr>
          <p:nvPr>
            <p:ph type="body" sz="quarter" idx="3"/>
          </p:nvPr>
        </p:nvSpPr>
        <p:spPr>
          <a:xfrm>
            <a:off x="6194424" y="501722"/>
            <a:ext cx="5160964" cy="570258"/>
          </a:xfrm>
        </p:spPr>
        <p:txBody>
          <a:bodyPr/>
          <a:lstStyle/>
          <a:p>
            <a:pPr algn="ctr"/>
            <a:r>
              <a:rPr lang="en-US" b="0" dirty="0">
                <a:latin typeface="Times New Roman" panose="02020603050405020304" pitchFamily="18" charset="0"/>
                <a:cs typeface="Times New Roman" panose="02020603050405020304" pitchFamily="18" charset="0"/>
              </a:rPr>
              <a:t>Crucifix by Giotto (c. 1288-1289)</a:t>
            </a:r>
          </a:p>
        </p:txBody>
      </p:sp>
      <p:pic>
        <p:nvPicPr>
          <p:cNvPr id="10" name="Content Placeholder 9">
            <a:extLst>
              <a:ext uri="{FF2B5EF4-FFF2-40B4-BE49-F238E27FC236}">
                <a16:creationId xmlns:a16="http://schemas.microsoft.com/office/drawing/2014/main" id="{59B54527-1DFE-4CDF-8CA1-E412C299E4C6}"/>
              </a:ext>
            </a:extLst>
          </p:cNvPr>
          <p:cNvPicPr>
            <a:picLocks noGrp="1" noChangeAspect="1"/>
          </p:cNvPicPr>
          <p:nvPr>
            <p:ph sz="quarter" idx="4"/>
          </p:nvPr>
        </p:nvPicPr>
        <p:blipFill rotWithShape="1">
          <a:blip r:embed="rId3"/>
          <a:srcRect l="6491" t="11602" r="2822" b="16575"/>
          <a:stretch/>
        </p:blipFill>
        <p:spPr>
          <a:xfrm>
            <a:off x="5820748" y="1269447"/>
            <a:ext cx="5972750" cy="5554728"/>
          </a:xfrm>
        </p:spPr>
      </p:pic>
    </p:spTree>
    <p:extLst>
      <p:ext uri="{BB962C8B-B14F-4D97-AF65-F5344CB8AC3E}">
        <p14:creationId xmlns:p14="http://schemas.microsoft.com/office/powerpoint/2010/main" val="740529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TotalTime>
  <Words>2716</Words>
  <Application>Microsoft Office PowerPoint</Application>
  <PresentationFormat>Widescreen</PresentationFormat>
  <Paragraphs>108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Renaissance</vt:lpstr>
      <vt:lpstr>Renaissance</vt:lpstr>
      <vt:lpstr>Renaissance</vt:lpstr>
      <vt:lpstr>Two major divisions of the Renaissance</vt:lpstr>
      <vt:lpstr>Late 13th and early 14th century with reference to Giotto</vt:lpstr>
      <vt:lpstr>Giotto di Bondone (1267-1337)</vt:lpstr>
      <vt:lpstr>Giotto with reference to his Work</vt:lpstr>
      <vt:lpstr>Giotto with reference to his Work</vt:lpstr>
      <vt:lpstr>Crucifixes</vt:lpstr>
      <vt:lpstr>Giotto with reference to his Work</vt:lpstr>
      <vt:lpstr>Basilica of St Francis of Assisi</vt:lpstr>
      <vt:lpstr>Basilica of St Francis of Assisi</vt:lpstr>
      <vt:lpstr> Francis preaches to the birds (1297-1299)</vt:lpstr>
      <vt:lpstr>Miracle of the Crucifix (1297-1299)</vt:lpstr>
      <vt:lpstr>Francis renounces his earthy possessions (1297-1299)</vt:lpstr>
      <vt:lpstr>The death of St Francis (1297-1299)</vt:lpstr>
      <vt:lpstr>Characteristic features of Giotto’s Work</vt:lpstr>
      <vt:lpstr>Giotto with reference to his Work</vt:lpstr>
      <vt:lpstr>Giotto with reference to his Work</vt:lpstr>
      <vt:lpstr>Interior of Arena Chapel</vt:lpstr>
      <vt:lpstr>The dream of Joachim (1303)</vt:lpstr>
      <vt:lpstr>Meeting at the Golden Gate (1306)</vt:lpstr>
      <vt:lpstr>Kiss of Judas/Betrayal of Christ (1304-6) </vt:lpstr>
      <vt:lpstr>The Crucifixion </vt:lpstr>
      <vt:lpstr>PowerPoint Presentation</vt:lpstr>
      <vt:lpstr>Lamentation</vt:lpstr>
      <vt:lpstr>The Last Judgement</vt:lpstr>
      <vt:lpstr>Ceiling with medallions</vt:lpstr>
      <vt:lpstr>The Last Judgement</vt:lpstr>
      <vt:lpstr>The Last Judgement (close-up study)</vt:lpstr>
      <vt:lpstr>Giotto with reference to his Work</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dc:title>
  <dc:creator>Admin</dc:creator>
  <cp:lastModifiedBy>Admin</cp:lastModifiedBy>
  <cp:revision>63</cp:revision>
  <dcterms:created xsi:type="dcterms:W3CDTF">2019-09-11T11:10:10Z</dcterms:created>
  <dcterms:modified xsi:type="dcterms:W3CDTF">2020-05-13T09:53:17Z</dcterms:modified>
</cp:coreProperties>
</file>